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adopus.ru/prezentacii/#brief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hyperlink" Target="https://madopus.ru/prezentacii/files/madopus-shrifty.zip" TargetMode="External"/><Relationship Id="rId4" Type="http://schemas.openxmlformats.org/officeDocument/2006/relationships/hyperlink" Target="https://madopus.ru/#case" TargetMode="External"/><Relationship Id="rId5" Type="http://schemas.openxmlformats.org/officeDocument/2006/relationships/hyperlink" Target="https://madopus.ru/prezentacii/#brie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adopus.ru/prezentacii/#brief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madopus.ru/prezentacii/#brief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adopus.ru/#case" TargetMode="External"/><Relationship Id="rId3" Type="http://schemas.openxmlformats.org/officeDocument/2006/relationships/image" Target="../media/image12.png"/><Relationship Id="rId4" Type="http://schemas.openxmlformats.org/officeDocument/2006/relationships/hyperlink" Target="https://madopus.ru/prezentacii/#brief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hyperlink" Target="https://madopus.ru/prezentacii/" TargetMode="External"/><Relationship Id="rId4" Type="http://schemas.openxmlformats.org/officeDocument/2006/relationships/hyperlink" Target="https://t.me/MaksimPugachev" TargetMode="External"/><Relationship Id="rId5" Type="http://schemas.openxmlformats.org/officeDocument/2006/relationships/hyperlink" Target="https://wa.me/message/XYSJ7MALKG6QD1" TargetMode="External"/><Relationship Id="rId6" Type="http://schemas.openxmlformats.org/officeDocument/2006/relationships/hyperlink" Target="mailto:pugachev.m@madopus.ru" TargetMode="External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1 из 13. Обложка: одна мысль.</a:t>
            </a:r>
            <a:r>
              <a:rPr sz="1000" b="0">
                <a:solidFill>
                  <a:srgbClr val="6B7171"/>
                </a:solidFill>
                <a:latin typeface="Onest"/>
              </a:rPr>
              <a:t> Обложка отвечает на два вопроса: когда будет и чем вы рискуете. Остальное дальше.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4876800" cy="2438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200" b="0">
                <a:solidFill>
                  <a:srgbClr val="0F1411"/>
                </a:solidFill>
                <a:latin typeface="Unbounded SemiBold"/>
              </a:rPr>
              <a:t>Презентация к встрече — за сутки. Образец бесплатно,</a:t>
            </a:r>
            <a:br/>
            <a:r>
              <a:rPr sz="3200" b="0">
                <a:solidFill>
                  <a:srgbClr val="0F1411"/>
                </a:solidFill>
                <a:latin typeface="Unbounded SemiBold"/>
              </a:rPr>
              <a:t>оплата потом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68040"/>
            <a:ext cx="4876800" cy="221183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400" b="0">
                <a:solidFill>
                  <a:srgbClr val="5F6565"/>
                </a:solidFill>
                <a:latin typeface="Onest"/>
              </a:rPr>
              <a:t>Вы пишете одну фразу: к чему готовитесь и что нужно доказать. Мы присылаем структуру и несколько готовых слайдов. Понравилось — платите, нет — расходимся.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0F1411"/>
                </a:solidFill>
                <a:latin typeface="Onest"/>
              </a:rPr>
              <a:t>От 1 000 ₽ за слайд, минимум три. Образец бесплатно</a:t>
            </a:r>
          </a:p>
          <a:p>
            <a:pPr>
              <a:spcBef>
                <a:spcPts val="800"/>
              </a:spcBef>
              <a:spcAft>
                <a:spcPts val="200"/>
              </a:spcAft>
            </a:pPr>
            <a:r>
              <a:rPr sz="1400" b="1">
                <a:solidFill>
                  <a:srgbClr val="0F1411"/>
                </a:solidFill>
                <a:latin typeface="Onest"/>
              </a:rPr>
              <a:t>Получить образец: </a:t>
            </a:r>
            <a:r>
              <a:rPr sz="1400" b="0">
                <a:solidFill>
                  <a:srgbClr val="B4241C"/>
                </a:solidFill>
                <a:latin typeface="Onest"/>
                <a:hlinkClick r:id="rId2"/>
              </a:rPr>
              <a:t>madopus.ru/prezentacii/</a:t>
            </a:r>
          </a:p>
          <a:p>
            <a:pPr marL="472440">
              <a:spcBef>
                <a:spcPts val="1000"/>
              </a:spcBef>
            </a:pPr>
            <a:r>
              <a:rPr sz="1200" b="0">
                <a:solidFill>
                  <a:srgbClr val="6B7171"/>
                </a:solidFill>
                <a:latin typeface="Onest"/>
              </a:rPr>
              <a:t>Отвечает Максим Пугачев, креативный директор. Образец — в тот же день; если написали вечером — к утру</a:t>
            </a:r>
          </a:p>
        </p:txBody>
      </p:sp>
      <p:pic>
        <p:nvPicPr>
          <p:cNvPr id="5" name="Picture 4" descr="Максим Пугачев, креативный директор MADOPU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970271"/>
            <a:ext cx="365760" cy="365760"/>
          </a:xfrm>
          <a:prstGeom prst="rect">
            <a:avLst/>
          </a:prstGeom>
        </p:spPr>
      </p:pic>
      <p:pic>
        <p:nvPicPr>
          <p:cNvPr id="6" name="Picture 5" descr="Рисунок тушью: лист с одной рукописной фразой о цели встречи, из-под него выезжает готовый красный слайд, рядом чашка коф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640" y="1552263"/>
            <a:ext cx="5577840" cy="41192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2 из 13. Экран узнавания.</a:t>
            </a:r>
            <a:r>
              <a:rPr sz="1000" b="0">
                <a:solidFill>
                  <a:srgbClr val="6B7171"/>
                </a:solidFill>
                <a:latin typeface="Onest"/>
              </a:rPr>
              <a:t> Экран, в котором собеседник узнаёт себя, — первый шаг к доверию.</a:t>
            </a:r>
          </a:p>
        </p:txBody>
      </p:sp>
      <p:pic>
        <p:nvPicPr>
          <p:cNvPr id="3" name="Picture 2" descr="Рисунок тушью: ноутбук с пустым экраном, блокнот с ручкой и перекидной календарь с обведённым красным четвергом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710062"/>
            <a:ext cx="10728960" cy="54073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1005840"/>
            <a:ext cx="6500774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Встреча в четверг. Презентации нет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3814" y="1051560"/>
            <a:ext cx="3130906" cy="1148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200" b="0">
                <a:solidFill>
                  <a:srgbClr val="5F6565"/>
                </a:solidFill>
                <a:latin typeface="Onest"/>
              </a:rPr>
              <a:t>Дальше три пути: сесть самому, отдать студии или прийти без презентации. Первый стоит вам вечера, второй — дней и денег, третий — самой встречи.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3 из 13. Цитата и цифра.</a:t>
            </a:r>
            <a:r>
              <a:rPr sz="1000" b="0">
                <a:solidFill>
                  <a:srgbClr val="6B7171"/>
                </a:solidFill>
                <a:latin typeface="Onest"/>
              </a:rPr>
              <a:t> Чужой голос убеждает там, где наш звучит рекламой. Цитату даём дословно, с датой.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1072896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Сделать самому дороже,</a:t>
            </a:r>
            <a:br/>
            <a:r>
              <a:rPr sz="3600" b="0">
                <a:solidFill>
                  <a:srgbClr val="0F1411"/>
                </a:solidFill>
                <a:latin typeface="Unbounded SemiBold"/>
              </a:rPr>
              <a:t>чем выглядит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560" y="2286000"/>
            <a:ext cx="5938520" cy="2286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400" b="0">
                <a:solidFill>
                  <a:srgbClr val="0F1411"/>
                </a:solidFill>
                <a:latin typeface="Unbounded SemiBold"/>
              </a:rPr>
              <a:t>76</a:t>
            </a:r>
            <a:r>
              <a:rPr sz="5200" b="0">
                <a:solidFill>
                  <a:srgbClr val="0F1411"/>
                </a:solidFill>
                <a:latin typeface="Unbounded SemiBold"/>
              </a:rPr>
              <a:t>%</a:t>
            </a:r>
          </a:p>
        </p:txBody>
      </p:sp>
      <p:sp>
        <p:nvSpPr>
          <p:cNvPr id="5" name="Rectangle 4"/>
          <p:cNvSpPr/>
          <p:nvPr/>
        </p:nvSpPr>
        <p:spPr>
          <a:xfrm>
            <a:off x="46177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8463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749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035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5321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7607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893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465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675120" y="2438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6177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463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749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3035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5321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7607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9893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465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675120" y="2667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6177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8463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749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3035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5321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7607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893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179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465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675120" y="2895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6177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8463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0749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3035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5321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7607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9893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2179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465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675120" y="31242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6177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8463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49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3035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5321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7607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9893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2179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4465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675120" y="33528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6177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8463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0749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53035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5321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7607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59893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62179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64465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6675120" y="35814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6177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48463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50749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3035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5321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7607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9893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62179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64465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6675120" y="38100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617720" y="4038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846320" y="4038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074920" y="4038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5303520" y="4038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5532120" y="4038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760720" y="4038600"/>
            <a:ext cx="205740" cy="205740"/>
          </a:xfrm>
          <a:prstGeom prst="rect">
            <a:avLst/>
          </a:prstGeom>
          <a:solidFill>
            <a:srgbClr val="1E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5989320" y="40386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6217920" y="40386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6446520" y="40386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6675120" y="40386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46177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48463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0749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3035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55321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57607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59893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62179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64465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6675120" y="42672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46177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48463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50749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53035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55321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57607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59893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62179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6446520" y="4495800"/>
            <a:ext cx="205740" cy="205740"/>
          </a:xfrm>
          <a:prstGeom prst="rect">
            <a:avLst/>
          </a:prstGeom>
          <a:solidFill>
            <a:srgbClr val="F1E7D2"/>
          </a:solidFill>
          <a:ln w="7620">
            <a:solidFill>
              <a:srgbClr val="1E23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6675120" y="4495800"/>
            <a:ext cx="205740" cy="205740"/>
          </a:xfrm>
          <a:prstGeom prst="rect">
            <a:avLst/>
          </a:prstGeom>
          <a:solidFill>
            <a:srgbClr val="FF2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31520" y="5638800"/>
            <a:ext cx="5633720" cy="1295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500" b="0">
                <a:solidFill>
                  <a:srgbClr val="0F1411"/>
                </a:solidFill>
                <a:latin typeface="Onest"/>
              </a:rPr>
              <a:t>поисковых запросов о презентациях касаются одного: как сделать самому. Исполнителя ищут не больше 0,9 %.</a:t>
            </a:r>
          </a:p>
          <a:p>
            <a:pPr>
              <a:spcBef>
                <a:spcPts val="800"/>
              </a:spcBef>
            </a:pPr>
            <a:r>
              <a:rPr sz="950" b="0">
                <a:solidFill>
                  <a:srgbClr val="6B7171"/>
                </a:solidFill>
                <a:latin typeface="Onest"/>
              </a:rPr>
              <a:t>Keyso, Яндекс, Москва и область: 8 714 фраз о презентациях из ядра 29 956, 17.09.2026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7218680" y="2346960"/>
            <a:ext cx="30480" cy="1877060"/>
          </a:xfrm>
          <a:prstGeom prst="rect">
            <a:avLst/>
          </a:prstGeom>
          <a:solidFill>
            <a:srgbClr val="FF2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7432040" y="2346960"/>
            <a:ext cx="4028440" cy="19227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30000"/>
              </a:lnSpc>
            </a:pPr>
            <a:r>
              <a:rPr sz="1300" b="0">
                <a:solidFill>
                  <a:srgbClr val="0F1411"/>
                </a:solidFill>
                <a:latin typeface="Onest"/>
              </a:rPr>
              <a:t>«…за два дня до выступления я решила, что презентация никуда не годится. Причём не в смысле „пару слайдов поправить“, а полностью пересобрать фокус выступления. Часы до дедлайна тикают, времени немного, а перспектива сидеть полночи в Figma вообще не вдохновляет.»</a:t>
            </a:r>
          </a:p>
          <a:p>
            <a:pPr>
              <a:spcBef>
                <a:spcPts val="600"/>
              </a:spcBef>
            </a:pPr>
            <a:r>
              <a:rPr sz="950" b="0">
                <a:solidFill>
                  <a:srgbClr val="6B7171"/>
                </a:solidFill>
                <a:latin typeface="Onest"/>
              </a:rPr>
              <a:t>дизайнер, Хабр, 14.07.2026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218680" y="4513580"/>
            <a:ext cx="4241800" cy="68859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100" b="0">
                <a:solidFill>
                  <a:srgbClr val="5F6565"/>
                </a:solidFill>
                <a:latin typeface="Onest"/>
              </a:rPr>
              <a:t>Так пишет человек, который умеет делать слайды. И всё равно это её вечер, её ночь и её риск выйти с тем, что «никуда не годится».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4 из 13. Таблица: сравнение.</a:t>
            </a:r>
            <a:r>
              <a:rPr sz="1000" b="0">
                <a:solidFill>
                  <a:srgbClr val="6B7171"/>
                </a:solidFill>
                <a:latin typeface="Onest"/>
              </a:rPr>
              <a:t> Когда сравнивают несколько, таблица честнее картинки: видно и то, что не в нашу пользу, — биржи дешевле.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1072896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Студия сделает — за 1 800–4 300 ₽ за слайд и за 2–20 дней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011680"/>
            <a:ext cx="10728960" cy="3291840"/>
          </a:xfrm>
          <a:prstGeom prst="rect">
            <a:avLst/>
          </a:prstGeom>
          <a:solidFill>
            <a:srgbClr val="F1E7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75360" y="2255520"/>
          <a:ext cx="10241279" cy="280416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560320"/>
                <a:gridCol w="2355494"/>
                <a:gridCol w="2969971"/>
                <a:gridCol w="2355494"/>
              </a:tblGrid>
              <a:tr h="33528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5F6565"/>
                          </a:solidFill>
                          <a:latin typeface="Onest"/>
                        </a:rPr>
                        <a:t>кто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B9AF9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5F6565"/>
                          </a:solidFill>
                          <a:latin typeface="Onest"/>
                        </a:rPr>
                        <a:t>за слайд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B9AF9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5F6565"/>
                          </a:solidFill>
                          <a:latin typeface="Onest"/>
                        </a:rPr>
                        <a:t>заказ целиком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B9AF9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5F6565"/>
                          </a:solidFill>
                          <a:latin typeface="Onest"/>
                        </a:rPr>
                        <a:t>срок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B9AF99"/>
                      </a:solidFill>
                    </a:lnB>
                    <a:noFill/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500" b="1">
                          <a:solidFill>
                            <a:srgbClr val="0F1411"/>
                          </a:solidFill>
                          <a:latin typeface="Onest"/>
                        </a:rPr>
                        <a:t>мы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solidFill>
                      <a:srgbClr val="F0D9C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1">
                          <a:solidFill>
                            <a:srgbClr val="B4241C"/>
                          </a:solidFill>
                          <a:latin typeface="Onest"/>
                        </a:rPr>
                        <a:t>от 1 000 ₽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solidFill>
                      <a:srgbClr val="F0D9C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1">
                          <a:solidFill>
                            <a:srgbClr val="B4241C"/>
                          </a:solidFill>
                          <a:latin typeface="Onest"/>
                        </a:rPr>
                        <a:t>от 3 000 ₽ за три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solidFill>
                      <a:srgbClr val="F0D9C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1">
                          <a:solidFill>
                            <a:srgbClr val="B4241C"/>
                          </a:solidFill>
                          <a:latin typeface="Onest"/>
                        </a:rPr>
                        <a:t>сутки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solidFill>
                      <a:srgbClr val="F0D9C4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500" b="1">
                          <a:solidFill>
                            <a:srgbClr val="0F1411"/>
                          </a:solidFill>
                          <a:latin typeface="Onest"/>
                        </a:rPr>
                        <a:t>биржи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0">
                          <a:solidFill>
                            <a:srgbClr val="0F1411"/>
                          </a:solidFill>
                          <a:latin typeface="Onest"/>
                        </a:rPr>
                        <a:t>от 500 ₽ за кворк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0">
                          <a:solidFill>
                            <a:srgbClr val="0F1411"/>
                          </a:solidFill>
                          <a:latin typeface="Onest"/>
                        </a:rPr>
                        <a:t>данных нет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0">
                          <a:solidFill>
                            <a:srgbClr val="0F1411"/>
                          </a:solidFill>
                          <a:latin typeface="Onest"/>
                        </a:rPr>
                        <a:t>данных нет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BFA9"/>
                      </a:solidFill>
                    </a:lnB>
                    <a:noFill/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500" b="1">
                          <a:solidFill>
                            <a:srgbClr val="0F1411"/>
                          </a:solidFill>
                          <a:latin typeface="Onest"/>
                        </a:rPr>
                        <a:t>студии и агентства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0">
                          <a:solidFill>
                            <a:srgbClr val="0F1411"/>
                          </a:solidFill>
                          <a:latin typeface="Onest"/>
                        </a:rPr>
                        <a:t>1 800–4 300 ₽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0">
                          <a:solidFill>
                            <a:srgbClr val="0F1411"/>
                          </a:solidFill>
                          <a:latin typeface="Onest"/>
                        </a:rPr>
                        <a:t>28 000–150 000 ₽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r>
                        <a:rPr sz="1500" b="0">
                          <a:solidFill>
                            <a:srgbClr val="0F1411"/>
                          </a:solidFill>
                          <a:latin typeface="Onest"/>
                        </a:rPr>
                        <a:t>2–20 дней</a:t>
                      </a:r>
                    </a:p>
                  </a:txBody>
                  <a:tcPr marL="91440" marR="9144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Freeform 5"/>
          <p:cNvSpPr/>
          <p:nvPr/>
        </p:nvSpPr>
        <p:spPr>
          <a:xfrm>
            <a:off x="3662128" y="4655428"/>
            <a:ext cx="1070792" cy="20966"/>
          </a:xfrm>
          <a:custGeom>
            <a:avLst/>
            <a:gdLst/>
            <a:ahLst/>
            <a:cxnLst/>
            <a:rect l="l" t="t" r="r" b="b"/>
            <a:pathLst>
              <a:path w="1070792" h="20966">
                <a:moveTo>
                  <a:pt x="0" y="20966"/>
                </a:moveTo>
                <a:lnTo>
                  <a:pt x="11837" y="18982"/>
                </a:lnTo>
                <a:lnTo>
                  <a:pt x="23646" y="17214"/>
                </a:lnTo>
                <a:lnTo>
                  <a:pt x="35431" y="15655"/>
                </a:lnTo>
                <a:lnTo>
                  <a:pt x="47192" y="14294"/>
                </a:lnTo>
                <a:lnTo>
                  <a:pt x="58931" y="13121"/>
                </a:lnTo>
                <a:lnTo>
                  <a:pt x="70650" y="12128"/>
                </a:lnTo>
                <a:lnTo>
                  <a:pt x="82350" y="11305"/>
                </a:lnTo>
                <a:lnTo>
                  <a:pt x="94035" y="10643"/>
                </a:lnTo>
                <a:lnTo>
                  <a:pt x="105705" y="10133"/>
                </a:lnTo>
                <a:lnTo>
                  <a:pt x="117362" y="9764"/>
                </a:lnTo>
                <a:lnTo>
                  <a:pt x="129008" y="9529"/>
                </a:lnTo>
                <a:lnTo>
                  <a:pt x="140646" y="9416"/>
                </a:lnTo>
                <a:lnTo>
                  <a:pt x="152276" y="9418"/>
                </a:lnTo>
                <a:lnTo>
                  <a:pt x="163900" y="9525"/>
                </a:lnTo>
                <a:lnTo>
                  <a:pt x="175521" y="9727"/>
                </a:lnTo>
                <a:lnTo>
                  <a:pt x="187141" y="10015"/>
                </a:lnTo>
                <a:lnTo>
                  <a:pt x="198760" y="10380"/>
                </a:lnTo>
                <a:lnTo>
                  <a:pt x="210381" y="10812"/>
                </a:lnTo>
                <a:lnTo>
                  <a:pt x="222005" y="11303"/>
                </a:lnTo>
                <a:lnTo>
                  <a:pt x="233635" y="11842"/>
                </a:lnTo>
                <a:lnTo>
                  <a:pt x="245273" y="12420"/>
                </a:lnTo>
                <a:lnTo>
                  <a:pt x="256919" y="13029"/>
                </a:lnTo>
                <a:lnTo>
                  <a:pt x="268576" y="13658"/>
                </a:lnTo>
                <a:lnTo>
                  <a:pt x="280246" y="14298"/>
                </a:lnTo>
                <a:lnTo>
                  <a:pt x="291931" y="14940"/>
                </a:lnTo>
                <a:lnTo>
                  <a:pt x="303632" y="15575"/>
                </a:lnTo>
                <a:lnTo>
                  <a:pt x="315351" y="16194"/>
                </a:lnTo>
                <a:lnTo>
                  <a:pt x="327089" y="16786"/>
                </a:lnTo>
                <a:lnTo>
                  <a:pt x="338850" y="17343"/>
                </a:lnTo>
                <a:lnTo>
                  <a:pt x="350635" y="17855"/>
                </a:lnTo>
                <a:lnTo>
                  <a:pt x="362444" y="18313"/>
                </a:lnTo>
                <a:lnTo>
                  <a:pt x="374281" y="18708"/>
                </a:lnTo>
                <a:lnTo>
                  <a:pt x="386147" y="19030"/>
                </a:lnTo>
                <a:lnTo>
                  <a:pt x="398044" y="19269"/>
                </a:lnTo>
                <a:lnTo>
                  <a:pt x="409974" y="19418"/>
                </a:lnTo>
                <a:lnTo>
                  <a:pt x="421938" y="19465"/>
                </a:lnTo>
                <a:lnTo>
                  <a:pt x="433938" y="19403"/>
                </a:lnTo>
                <a:lnTo>
                  <a:pt x="445977" y="19221"/>
                </a:lnTo>
                <a:lnTo>
                  <a:pt x="458055" y="18910"/>
                </a:lnTo>
                <a:lnTo>
                  <a:pt x="470176" y="18461"/>
                </a:lnTo>
                <a:lnTo>
                  <a:pt x="482339" y="17864"/>
                </a:lnTo>
                <a:lnTo>
                  <a:pt x="494549" y="17111"/>
                </a:lnTo>
                <a:lnTo>
                  <a:pt x="506805" y="16191"/>
                </a:lnTo>
                <a:lnTo>
                  <a:pt x="519110" y="15096"/>
                </a:lnTo>
                <a:lnTo>
                  <a:pt x="531466" y="13816"/>
                </a:lnTo>
                <a:lnTo>
                  <a:pt x="543875" y="12342"/>
                </a:lnTo>
                <a:lnTo>
                  <a:pt x="556339" y="10664"/>
                </a:lnTo>
                <a:lnTo>
                  <a:pt x="568858" y="8774"/>
                </a:lnTo>
                <a:lnTo>
                  <a:pt x="579998" y="7071"/>
                </a:lnTo>
                <a:lnTo>
                  <a:pt x="591108" y="5578"/>
                </a:lnTo>
                <a:lnTo>
                  <a:pt x="602190" y="4284"/>
                </a:lnTo>
                <a:lnTo>
                  <a:pt x="613242" y="3181"/>
                </a:lnTo>
                <a:lnTo>
                  <a:pt x="624266" y="2259"/>
                </a:lnTo>
                <a:lnTo>
                  <a:pt x="635260" y="1508"/>
                </a:lnTo>
                <a:lnTo>
                  <a:pt x="646225" y="919"/>
                </a:lnTo>
                <a:lnTo>
                  <a:pt x="657161" y="483"/>
                </a:lnTo>
                <a:lnTo>
                  <a:pt x="668069" y="191"/>
                </a:lnTo>
                <a:lnTo>
                  <a:pt x="678947" y="33"/>
                </a:lnTo>
                <a:lnTo>
                  <a:pt x="689796" y="0"/>
                </a:lnTo>
                <a:lnTo>
                  <a:pt x="700616" y="82"/>
                </a:lnTo>
                <a:lnTo>
                  <a:pt x="711407" y="270"/>
                </a:lnTo>
                <a:lnTo>
                  <a:pt x="722169" y="556"/>
                </a:lnTo>
                <a:lnTo>
                  <a:pt x="732902" y="928"/>
                </a:lnTo>
                <a:lnTo>
                  <a:pt x="743606" y="1379"/>
                </a:lnTo>
                <a:lnTo>
                  <a:pt x="754280" y="1899"/>
                </a:lnTo>
                <a:lnTo>
                  <a:pt x="764926" y="2478"/>
                </a:lnTo>
                <a:lnTo>
                  <a:pt x="775543" y="3107"/>
                </a:lnTo>
                <a:lnTo>
                  <a:pt x="786131" y="3777"/>
                </a:lnTo>
                <a:lnTo>
                  <a:pt x="796689" y="4479"/>
                </a:lnTo>
                <a:lnTo>
                  <a:pt x="807219" y="5202"/>
                </a:lnTo>
                <a:lnTo>
                  <a:pt x="817719" y="5938"/>
                </a:lnTo>
                <a:lnTo>
                  <a:pt x="828191" y="6678"/>
                </a:lnTo>
                <a:lnTo>
                  <a:pt x="838633" y="7412"/>
                </a:lnTo>
                <a:lnTo>
                  <a:pt x="849047" y="8130"/>
                </a:lnTo>
                <a:lnTo>
                  <a:pt x="859431" y="8824"/>
                </a:lnTo>
                <a:lnTo>
                  <a:pt x="869786" y="9483"/>
                </a:lnTo>
                <a:lnTo>
                  <a:pt x="880113" y="10100"/>
                </a:lnTo>
                <a:lnTo>
                  <a:pt x="890410" y="10664"/>
                </a:lnTo>
                <a:lnTo>
                  <a:pt x="900678" y="11165"/>
                </a:lnTo>
                <a:lnTo>
                  <a:pt x="910917" y="11596"/>
                </a:lnTo>
                <a:lnTo>
                  <a:pt x="921127" y="11945"/>
                </a:lnTo>
                <a:lnTo>
                  <a:pt x="931308" y="12205"/>
                </a:lnTo>
                <a:lnTo>
                  <a:pt x="941460" y="12365"/>
                </a:lnTo>
                <a:lnTo>
                  <a:pt x="951583" y="12417"/>
                </a:lnTo>
                <a:lnTo>
                  <a:pt x="961677" y="12350"/>
                </a:lnTo>
                <a:lnTo>
                  <a:pt x="971742" y="12156"/>
                </a:lnTo>
                <a:lnTo>
                  <a:pt x="981777" y="11826"/>
                </a:lnTo>
                <a:lnTo>
                  <a:pt x="991784" y="11349"/>
                </a:lnTo>
                <a:lnTo>
                  <a:pt x="1001762" y="10717"/>
                </a:lnTo>
                <a:lnTo>
                  <a:pt x="1011710" y="9919"/>
                </a:lnTo>
                <a:lnTo>
                  <a:pt x="1021630" y="8948"/>
                </a:lnTo>
                <a:lnTo>
                  <a:pt x="1031521" y="7794"/>
                </a:lnTo>
                <a:lnTo>
                  <a:pt x="1041382" y="6446"/>
                </a:lnTo>
                <a:lnTo>
                  <a:pt x="1051215" y="4897"/>
                </a:lnTo>
                <a:lnTo>
                  <a:pt x="1061018" y="3135"/>
                </a:lnTo>
                <a:lnTo>
                  <a:pt x="1070792" y="1154"/>
                </a:lnTo>
              </a:path>
            </a:pathLst>
          </a:custGeom>
          <a:noFill/>
          <a:ln w="20320">
            <a:solidFill>
              <a:srgbClr val="FF2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23864" y="4655428"/>
            <a:ext cx="1370442" cy="20966"/>
          </a:xfrm>
          <a:custGeom>
            <a:avLst/>
            <a:gdLst/>
            <a:ahLst/>
            <a:cxnLst/>
            <a:rect l="l" t="t" r="r" b="b"/>
            <a:pathLst>
              <a:path w="1370442" h="20966">
                <a:moveTo>
                  <a:pt x="0" y="20966"/>
                </a:moveTo>
                <a:lnTo>
                  <a:pt x="15150" y="18982"/>
                </a:lnTo>
                <a:lnTo>
                  <a:pt x="30264" y="17214"/>
                </a:lnTo>
                <a:lnTo>
                  <a:pt x="45346" y="15655"/>
                </a:lnTo>
                <a:lnTo>
                  <a:pt x="60398" y="14294"/>
                </a:lnTo>
                <a:lnTo>
                  <a:pt x="75422" y="13121"/>
                </a:lnTo>
                <a:lnTo>
                  <a:pt x="90421" y="12128"/>
                </a:lnTo>
                <a:lnTo>
                  <a:pt x="105396" y="11305"/>
                </a:lnTo>
                <a:lnTo>
                  <a:pt x="120350" y="10643"/>
                </a:lnTo>
                <a:lnTo>
                  <a:pt x="135286" y="10133"/>
                </a:lnTo>
                <a:lnTo>
                  <a:pt x="150205" y="9764"/>
                </a:lnTo>
                <a:lnTo>
                  <a:pt x="165111" y="9529"/>
                </a:lnTo>
                <a:lnTo>
                  <a:pt x="180005" y="9416"/>
                </a:lnTo>
                <a:lnTo>
                  <a:pt x="194889" y="9418"/>
                </a:lnTo>
                <a:lnTo>
                  <a:pt x="209767" y="9525"/>
                </a:lnTo>
                <a:lnTo>
                  <a:pt x="224640" y="9727"/>
                </a:lnTo>
                <a:lnTo>
                  <a:pt x="239510" y="10015"/>
                </a:lnTo>
                <a:lnTo>
                  <a:pt x="254381" y="10380"/>
                </a:lnTo>
                <a:lnTo>
                  <a:pt x="269254" y="10812"/>
                </a:lnTo>
                <a:lnTo>
                  <a:pt x="284132" y="11303"/>
                </a:lnTo>
                <a:lnTo>
                  <a:pt x="299016" y="11842"/>
                </a:lnTo>
                <a:lnTo>
                  <a:pt x="313910" y="12420"/>
                </a:lnTo>
                <a:lnTo>
                  <a:pt x="328815" y="13029"/>
                </a:lnTo>
                <a:lnTo>
                  <a:pt x="343735" y="13658"/>
                </a:lnTo>
                <a:lnTo>
                  <a:pt x="358671" y="14298"/>
                </a:lnTo>
                <a:lnTo>
                  <a:pt x="373625" y="14940"/>
                </a:lnTo>
                <a:lnTo>
                  <a:pt x="388600" y="15575"/>
                </a:lnTo>
                <a:lnTo>
                  <a:pt x="403598" y="16194"/>
                </a:lnTo>
                <a:lnTo>
                  <a:pt x="418622" y="16786"/>
                </a:lnTo>
                <a:lnTo>
                  <a:pt x="433674" y="17343"/>
                </a:lnTo>
                <a:lnTo>
                  <a:pt x="448756" y="17855"/>
                </a:lnTo>
                <a:lnTo>
                  <a:pt x="463871" y="18313"/>
                </a:lnTo>
                <a:lnTo>
                  <a:pt x="479020" y="18708"/>
                </a:lnTo>
                <a:lnTo>
                  <a:pt x="494207" y="19030"/>
                </a:lnTo>
                <a:lnTo>
                  <a:pt x="509433" y="19269"/>
                </a:lnTo>
                <a:lnTo>
                  <a:pt x="524701" y="19418"/>
                </a:lnTo>
                <a:lnTo>
                  <a:pt x="540013" y="19465"/>
                </a:lnTo>
                <a:lnTo>
                  <a:pt x="555372" y="19403"/>
                </a:lnTo>
                <a:lnTo>
                  <a:pt x="570779" y="19221"/>
                </a:lnTo>
                <a:lnTo>
                  <a:pt x="586237" y="18910"/>
                </a:lnTo>
                <a:lnTo>
                  <a:pt x="601749" y="18461"/>
                </a:lnTo>
                <a:lnTo>
                  <a:pt x="617317" y="17864"/>
                </a:lnTo>
                <a:lnTo>
                  <a:pt x="632943" y="17111"/>
                </a:lnTo>
                <a:lnTo>
                  <a:pt x="648629" y="16191"/>
                </a:lnTo>
                <a:lnTo>
                  <a:pt x="664378" y="15096"/>
                </a:lnTo>
                <a:lnTo>
                  <a:pt x="680192" y="13816"/>
                </a:lnTo>
                <a:lnTo>
                  <a:pt x="696073" y="12342"/>
                </a:lnTo>
                <a:lnTo>
                  <a:pt x="712024" y="10664"/>
                </a:lnTo>
                <a:lnTo>
                  <a:pt x="728047" y="8774"/>
                </a:lnTo>
                <a:lnTo>
                  <a:pt x="742304" y="7071"/>
                </a:lnTo>
                <a:lnTo>
                  <a:pt x="756524" y="5578"/>
                </a:lnTo>
                <a:lnTo>
                  <a:pt x="770706" y="4284"/>
                </a:lnTo>
                <a:lnTo>
                  <a:pt x="784852" y="3181"/>
                </a:lnTo>
                <a:lnTo>
                  <a:pt x="798960" y="2259"/>
                </a:lnTo>
                <a:lnTo>
                  <a:pt x="813031" y="1508"/>
                </a:lnTo>
                <a:lnTo>
                  <a:pt x="827064" y="919"/>
                </a:lnTo>
                <a:lnTo>
                  <a:pt x="841061" y="483"/>
                </a:lnTo>
                <a:lnTo>
                  <a:pt x="855021" y="191"/>
                </a:lnTo>
                <a:lnTo>
                  <a:pt x="868943" y="33"/>
                </a:lnTo>
                <a:lnTo>
                  <a:pt x="882828" y="0"/>
                </a:lnTo>
                <a:lnTo>
                  <a:pt x="896676" y="82"/>
                </a:lnTo>
                <a:lnTo>
                  <a:pt x="910487" y="270"/>
                </a:lnTo>
                <a:lnTo>
                  <a:pt x="924260" y="556"/>
                </a:lnTo>
                <a:lnTo>
                  <a:pt x="937996" y="928"/>
                </a:lnTo>
                <a:lnTo>
                  <a:pt x="951696" y="1379"/>
                </a:lnTo>
                <a:lnTo>
                  <a:pt x="965358" y="1899"/>
                </a:lnTo>
                <a:lnTo>
                  <a:pt x="978983" y="2478"/>
                </a:lnTo>
                <a:lnTo>
                  <a:pt x="992570" y="3107"/>
                </a:lnTo>
                <a:lnTo>
                  <a:pt x="1006121" y="3777"/>
                </a:lnTo>
                <a:lnTo>
                  <a:pt x="1019634" y="4479"/>
                </a:lnTo>
                <a:lnTo>
                  <a:pt x="1033110" y="5202"/>
                </a:lnTo>
                <a:lnTo>
                  <a:pt x="1046549" y="5938"/>
                </a:lnTo>
                <a:lnTo>
                  <a:pt x="1059951" y="6678"/>
                </a:lnTo>
                <a:lnTo>
                  <a:pt x="1073316" y="7412"/>
                </a:lnTo>
                <a:lnTo>
                  <a:pt x="1086643" y="8130"/>
                </a:lnTo>
                <a:lnTo>
                  <a:pt x="1099933" y="8824"/>
                </a:lnTo>
                <a:lnTo>
                  <a:pt x="1113186" y="9483"/>
                </a:lnTo>
                <a:lnTo>
                  <a:pt x="1126402" y="10100"/>
                </a:lnTo>
                <a:lnTo>
                  <a:pt x="1139581" y="10664"/>
                </a:lnTo>
                <a:lnTo>
                  <a:pt x="1152723" y="11165"/>
                </a:lnTo>
                <a:lnTo>
                  <a:pt x="1165827" y="11596"/>
                </a:lnTo>
                <a:lnTo>
                  <a:pt x="1178894" y="11945"/>
                </a:lnTo>
                <a:lnTo>
                  <a:pt x="1191924" y="12205"/>
                </a:lnTo>
                <a:lnTo>
                  <a:pt x="1204917" y="12365"/>
                </a:lnTo>
                <a:lnTo>
                  <a:pt x="1217873" y="12417"/>
                </a:lnTo>
                <a:lnTo>
                  <a:pt x="1230792" y="12350"/>
                </a:lnTo>
                <a:lnTo>
                  <a:pt x="1243673" y="12156"/>
                </a:lnTo>
                <a:lnTo>
                  <a:pt x="1256517" y="11826"/>
                </a:lnTo>
                <a:lnTo>
                  <a:pt x="1269324" y="11349"/>
                </a:lnTo>
                <a:lnTo>
                  <a:pt x="1282094" y="10717"/>
                </a:lnTo>
                <a:lnTo>
                  <a:pt x="1294826" y="9919"/>
                </a:lnTo>
                <a:lnTo>
                  <a:pt x="1307522" y="8948"/>
                </a:lnTo>
                <a:lnTo>
                  <a:pt x="1320180" y="7794"/>
                </a:lnTo>
                <a:lnTo>
                  <a:pt x="1332801" y="6446"/>
                </a:lnTo>
                <a:lnTo>
                  <a:pt x="1345385" y="4897"/>
                </a:lnTo>
                <a:lnTo>
                  <a:pt x="1357932" y="3135"/>
                </a:lnTo>
                <a:lnTo>
                  <a:pt x="1370442" y="1154"/>
                </a:lnTo>
              </a:path>
            </a:pathLst>
          </a:custGeom>
          <a:noFill/>
          <a:ln w="20320">
            <a:solidFill>
              <a:srgbClr val="FF2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981129" y="4655428"/>
            <a:ext cx="760537" cy="20966"/>
          </a:xfrm>
          <a:custGeom>
            <a:avLst/>
            <a:gdLst/>
            <a:ahLst/>
            <a:cxnLst/>
            <a:rect l="l" t="t" r="r" b="b"/>
            <a:pathLst>
              <a:path w="760537" h="20966">
                <a:moveTo>
                  <a:pt x="0" y="20966"/>
                </a:moveTo>
                <a:lnTo>
                  <a:pt x="8407" y="18982"/>
                </a:lnTo>
                <a:lnTo>
                  <a:pt x="16795" y="17214"/>
                </a:lnTo>
                <a:lnTo>
                  <a:pt x="25165" y="15655"/>
                </a:lnTo>
                <a:lnTo>
                  <a:pt x="33518" y="14294"/>
                </a:lnTo>
                <a:lnTo>
                  <a:pt x="41856" y="13121"/>
                </a:lnTo>
                <a:lnTo>
                  <a:pt x="50179" y="12128"/>
                </a:lnTo>
                <a:lnTo>
                  <a:pt x="58490" y="11305"/>
                </a:lnTo>
                <a:lnTo>
                  <a:pt x="66789" y="10643"/>
                </a:lnTo>
                <a:lnTo>
                  <a:pt x="75078" y="10133"/>
                </a:lnTo>
                <a:lnTo>
                  <a:pt x="83357" y="9764"/>
                </a:lnTo>
                <a:lnTo>
                  <a:pt x="91629" y="9529"/>
                </a:lnTo>
                <a:lnTo>
                  <a:pt x="99895" y="9416"/>
                </a:lnTo>
                <a:lnTo>
                  <a:pt x="108155" y="9418"/>
                </a:lnTo>
                <a:lnTo>
                  <a:pt x="116412" y="9525"/>
                </a:lnTo>
                <a:lnTo>
                  <a:pt x="124665" y="9727"/>
                </a:lnTo>
                <a:lnTo>
                  <a:pt x="132918" y="10015"/>
                </a:lnTo>
                <a:lnTo>
                  <a:pt x="141171" y="10380"/>
                </a:lnTo>
                <a:lnTo>
                  <a:pt x="149424" y="10812"/>
                </a:lnTo>
                <a:lnTo>
                  <a:pt x="157681" y="11303"/>
                </a:lnTo>
                <a:lnTo>
                  <a:pt x="165941" y="11842"/>
                </a:lnTo>
                <a:lnTo>
                  <a:pt x="174207" y="12420"/>
                </a:lnTo>
                <a:lnTo>
                  <a:pt x="182478" y="13029"/>
                </a:lnTo>
                <a:lnTo>
                  <a:pt x="190758" y="13658"/>
                </a:lnTo>
                <a:lnTo>
                  <a:pt x="199047" y="14298"/>
                </a:lnTo>
                <a:lnTo>
                  <a:pt x="207346" y="14940"/>
                </a:lnTo>
                <a:lnTo>
                  <a:pt x="215656" y="15575"/>
                </a:lnTo>
                <a:lnTo>
                  <a:pt x="223980" y="16194"/>
                </a:lnTo>
                <a:lnTo>
                  <a:pt x="232318" y="16786"/>
                </a:lnTo>
                <a:lnTo>
                  <a:pt x="240671" y="17343"/>
                </a:lnTo>
                <a:lnTo>
                  <a:pt x="249041" y="17855"/>
                </a:lnTo>
                <a:lnTo>
                  <a:pt x="257429" y="18313"/>
                </a:lnTo>
                <a:lnTo>
                  <a:pt x="265836" y="18708"/>
                </a:lnTo>
                <a:lnTo>
                  <a:pt x="274264" y="19030"/>
                </a:lnTo>
                <a:lnTo>
                  <a:pt x="282714" y="19269"/>
                </a:lnTo>
                <a:lnTo>
                  <a:pt x="291187" y="19418"/>
                </a:lnTo>
                <a:lnTo>
                  <a:pt x="299684" y="19465"/>
                </a:lnTo>
                <a:lnTo>
                  <a:pt x="308208" y="19403"/>
                </a:lnTo>
                <a:lnTo>
                  <a:pt x="316758" y="19221"/>
                </a:lnTo>
                <a:lnTo>
                  <a:pt x="325337" y="18910"/>
                </a:lnTo>
                <a:lnTo>
                  <a:pt x="333945" y="18461"/>
                </a:lnTo>
                <a:lnTo>
                  <a:pt x="342585" y="17864"/>
                </a:lnTo>
                <a:lnTo>
                  <a:pt x="351256" y="17111"/>
                </a:lnTo>
                <a:lnTo>
                  <a:pt x="359961" y="16191"/>
                </a:lnTo>
                <a:lnTo>
                  <a:pt x="368701" y="15096"/>
                </a:lnTo>
                <a:lnTo>
                  <a:pt x="377478" y="13816"/>
                </a:lnTo>
                <a:lnTo>
                  <a:pt x="386291" y="12342"/>
                </a:lnTo>
                <a:lnTo>
                  <a:pt x="395143" y="10664"/>
                </a:lnTo>
                <a:lnTo>
                  <a:pt x="404035" y="8774"/>
                </a:lnTo>
                <a:lnTo>
                  <a:pt x="411947" y="7071"/>
                </a:lnTo>
                <a:lnTo>
                  <a:pt x="419839" y="5578"/>
                </a:lnTo>
                <a:lnTo>
                  <a:pt x="427709" y="4284"/>
                </a:lnTo>
                <a:lnTo>
                  <a:pt x="435559" y="3181"/>
                </a:lnTo>
                <a:lnTo>
                  <a:pt x="443389" y="2259"/>
                </a:lnTo>
                <a:lnTo>
                  <a:pt x="451197" y="1508"/>
                </a:lnTo>
                <a:lnTo>
                  <a:pt x="458986" y="919"/>
                </a:lnTo>
                <a:lnTo>
                  <a:pt x="466753" y="483"/>
                </a:lnTo>
                <a:lnTo>
                  <a:pt x="474500" y="191"/>
                </a:lnTo>
                <a:lnTo>
                  <a:pt x="482226" y="33"/>
                </a:lnTo>
                <a:lnTo>
                  <a:pt x="489932" y="0"/>
                </a:lnTo>
                <a:lnTo>
                  <a:pt x="497617" y="82"/>
                </a:lnTo>
                <a:lnTo>
                  <a:pt x="505281" y="270"/>
                </a:lnTo>
                <a:lnTo>
                  <a:pt x="512925" y="556"/>
                </a:lnTo>
                <a:lnTo>
                  <a:pt x="520548" y="928"/>
                </a:lnTo>
                <a:lnTo>
                  <a:pt x="528151" y="1379"/>
                </a:lnTo>
                <a:lnTo>
                  <a:pt x="535733" y="1899"/>
                </a:lnTo>
                <a:lnTo>
                  <a:pt x="543294" y="2478"/>
                </a:lnTo>
                <a:lnTo>
                  <a:pt x="550834" y="3107"/>
                </a:lnTo>
                <a:lnTo>
                  <a:pt x="558354" y="3777"/>
                </a:lnTo>
                <a:lnTo>
                  <a:pt x="565854" y="4479"/>
                </a:lnTo>
                <a:lnTo>
                  <a:pt x="573332" y="5202"/>
                </a:lnTo>
                <a:lnTo>
                  <a:pt x="580790" y="5938"/>
                </a:lnTo>
                <a:lnTo>
                  <a:pt x="588228" y="6678"/>
                </a:lnTo>
                <a:lnTo>
                  <a:pt x="595645" y="7412"/>
                </a:lnTo>
                <a:lnTo>
                  <a:pt x="603041" y="8130"/>
                </a:lnTo>
                <a:lnTo>
                  <a:pt x="610416" y="8824"/>
                </a:lnTo>
                <a:lnTo>
                  <a:pt x="617771" y="9483"/>
                </a:lnTo>
                <a:lnTo>
                  <a:pt x="625106" y="10100"/>
                </a:lnTo>
                <a:lnTo>
                  <a:pt x="632419" y="10664"/>
                </a:lnTo>
                <a:lnTo>
                  <a:pt x="639712" y="11165"/>
                </a:lnTo>
                <a:lnTo>
                  <a:pt x="646985" y="11596"/>
                </a:lnTo>
                <a:lnTo>
                  <a:pt x="654236" y="11945"/>
                </a:lnTo>
                <a:lnTo>
                  <a:pt x="661467" y="12205"/>
                </a:lnTo>
                <a:lnTo>
                  <a:pt x="668678" y="12365"/>
                </a:lnTo>
                <a:lnTo>
                  <a:pt x="675868" y="12417"/>
                </a:lnTo>
                <a:lnTo>
                  <a:pt x="683037" y="12350"/>
                </a:lnTo>
                <a:lnTo>
                  <a:pt x="690186" y="12156"/>
                </a:lnTo>
                <a:lnTo>
                  <a:pt x="697314" y="11826"/>
                </a:lnTo>
                <a:lnTo>
                  <a:pt x="704421" y="11349"/>
                </a:lnTo>
                <a:lnTo>
                  <a:pt x="711508" y="10717"/>
                </a:lnTo>
                <a:lnTo>
                  <a:pt x="718574" y="9919"/>
                </a:lnTo>
                <a:lnTo>
                  <a:pt x="725619" y="8948"/>
                </a:lnTo>
                <a:lnTo>
                  <a:pt x="732644" y="7794"/>
                </a:lnTo>
                <a:lnTo>
                  <a:pt x="739648" y="6446"/>
                </a:lnTo>
                <a:lnTo>
                  <a:pt x="746632" y="4897"/>
                </a:lnTo>
                <a:lnTo>
                  <a:pt x="753595" y="3135"/>
                </a:lnTo>
                <a:lnTo>
                  <a:pt x="760537" y="1154"/>
                </a:lnTo>
              </a:path>
            </a:pathLst>
          </a:custGeom>
          <a:noFill/>
          <a:ln w="20320">
            <a:solidFill>
              <a:srgbClr val="FF24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394960"/>
            <a:ext cx="10728960" cy="152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950" b="0">
                <a:solidFill>
                  <a:srgbClr val="6B7171"/>
                </a:solidFill>
                <a:latin typeface="Onest"/>
              </a:rPr>
              <a:t>12 студий из поиска Яндекса и рубрика Kwork, 17.09.2026; названия не приводим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1072896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400" b="0">
                <a:solidFill>
                  <a:srgbClr val="5F6565"/>
                </a:solidFill>
                <a:latin typeface="Onest"/>
              </a:rPr>
              <a:t>Сутки обещают двое из тринадцати: одна студия сдаёт небольшие презентации за 24–48 часов, у другой «старт от 24 часов» — это начало работы, а не сдача. Биржа и генератор обойдутся дешевле: оформят то, что вы принесёте. Что сказать и чем доказать, решаете сами.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4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A9ADA8"/>
                </a:solidFill>
                <a:latin typeface="Onest"/>
              </a:rPr>
              <a:t>Слайд 5 из 13. Лестница потерь.</a:t>
            </a:r>
            <a:r>
              <a:rPr sz="1000" b="0">
                <a:solidFill>
                  <a:srgbClr val="A9ADA8"/>
                </a:solidFill>
                <a:latin typeface="Onest"/>
              </a:rPr>
              <a:t> Лестница показывает место, где потеряли итог.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1072896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F6F4EF"/>
                </a:solidFill>
                <a:latin typeface="Unbounded SemiBold"/>
              </a:rPr>
              <a:t>Заказ срывается не на дизайне, а на согласовании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4291584" cy="31470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700" b="0">
                <a:solidFill>
                  <a:srgbClr val="C9CCCA"/>
                </a:solidFill>
                <a:latin typeface="Onest"/>
              </a:rPr>
              <a:t>«Несколько месяцев работы, 5 попыток согласования, раздувшееся на десятки файлов ТЗ, 40+ готовых слайдов — и презентацию всё равно не удалось довести до финала.»</a:t>
            </a:r>
          </a:p>
          <a:p>
            <a:pPr>
              <a:spcAft>
                <a:spcPts val="1000"/>
              </a:spcAft>
            </a:pPr>
            <a:r>
              <a:rPr sz="1100" b="0">
                <a:solidFill>
                  <a:srgbClr val="A9ADA8"/>
                </a:solidFill>
                <a:latin typeface="Onest"/>
              </a:rPr>
              <a:t>студия о заказе банка, vc.ru, 20.02.2025</a:t>
            </a:r>
          </a:p>
          <a:p>
            <a:pPr>
              <a:spcAft>
                <a:spcPts val="1000"/>
              </a:spcAft>
            </a:pPr>
            <a:r>
              <a:rPr sz="1700" b="0">
                <a:solidFill>
                  <a:srgbClr val="C9CCCA"/>
                </a:solidFill>
                <a:latin typeface="Onest"/>
              </a:rPr>
              <a:t>Это пишет сама студия о своём заказе. Слайды были готовы. Не было согласия, что на них.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0"/>
            <a:ext cx="22860" cy="1446530"/>
          </a:xfrm>
          <a:prstGeom prst="rect">
            <a:avLst/>
          </a:prstGeom>
          <a:solidFill>
            <a:srgbClr val="FF2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Лестница потерь: месяцы работы, пять попыток согласования, ТЗ на десятки файлов, сорок с лишним готовых слайдов, сдано ноль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744" y="2283403"/>
            <a:ext cx="5888736" cy="36627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6 из 13. До и после.</a:t>
            </a:r>
            <a:r>
              <a:rPr sz="1000" b="0">
                <a:solidFill>
                  <a:srgbClr val="6B7171"/>
                </a:solidFill>
                <a:latin typeface="Onest"/>
              </a:rPr>
              <a:t> «До» собрано из настоящих полей с форм студий. Плохой пример мы не выдумывали.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61049"/>
            <a:ext cx="10728960" cy="1616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950" b="0">
                <a:solidFill>
                  <a:srgbClr val="6B7171"/>
                </a:solidFill>
                <a:latin typeface="Onest"/>
              </a:rPr>
              <a:t>поля форм со страниц студий, 17.09.2026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01040"/>
            <a:ext cx="1072896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Вместо брифа — одна ваша фраза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81200"/>
            <a:ext cx="5090160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2400" b="0">
                <a:solidFill>
                  <a:srgbClr val="0F1411"/>
                </a:solidFill>
                <a:latin typeface="Unbounded SemiBold"/>
              </a:rPr>
              <a:t>ДО</a:t>
            </a:r>
            <a:r>
              <a:rPr sz="1000" b="0">
                <a:solidFill>
                  <a:srgbClr val="5F6565"/>
                </a:solidFill>
                <a:latin typeface="Onest"/>
              </a:rPr>
              <a:t>   как просят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70320" y="1981200"/>
            <a:ext cx="5090160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2400" b="0">
                <a:solidFill>
                  <a:srgbClr val="0F1411"/>
                </a:solidFill>
                <a:latin typeface="Unbounded SemiBold"/>
              </a:rPr>
              <a:t>ПОСЛЕ</a:t>
            </a:r>
            <a:r>
              <a:rPr sz="1000" b="0">
                <a:solidFill>
                  <a:srgbClr val="5F6565"/>
                </a:solidFill>
                <a:latin typeface="Onest"/>
              </a:rPr>
              <a:t>   как у нас</a:t>
            </a:r>
          </a:p>
        </p:txBody>
      </p:sp>
      <p:pic>
        <p:nvPicPr>
          <p:cNvPr id="7" name="Picture 6" descr="Рисунок тушью: толстая стопка анкет с клетками и галочками, скрепк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776" y="2407920"/>
            <a:ext cx="2633647" cy="2060829"/>
          </a:xfrm>
          <a:prstGeom prst="rect">
            <a:avLst/>
          </a:prstGeom>
        </p:spPr>
      </p:pic>
      <p:pic>
        <p:nvPicPr>
          <p:cNvPr id="8" name="Picture 7" descr="Рисунок тушью: длинная полоска бумаги, на ней одна строка красным, рядом перьевая ручк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320" y="2476294"/>
            <a:ext cx="5090160" cy="192408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31520" y="4621149"/>
            <a:ext cx="1406652" cy="228600"/>
          </a:xfrm>
          <a:prstGeom prst="roundRect">
            <a:avLst>
              <a:gd name="adj" fmla="val 20000"/>
            </a:avLst>
          </a:prstGeom>
          <a:noFill/>
          <a:ln w="9525">
            <a:solidFill>
              <a:srgbClr val="C9CC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6200" rIns="76200" tIns="0" bIns="0" wrap="none">
            <a:noAutofit/>
          </a:bodyPr>
          <a:lstStyle/>
          <a:p>
            <a:pPr algn="ctr"/>
            <a:r>
              <a:rPr sz="1000" b="0">
                <a:solidFill>
                  <a:srgbClr val="5F6565"/>
                </a:solidFill>
                <a:latin typeface="Onest"/>
              </a:rPr>
              <a:t>тип презентации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99132" y="4621149"/>
            <a:ext cx="1652016" cy="228600"/>
          </a:xfrm>
          <a:prstGeom prst="roundRect">
            <a:avLst>
              <a:gd name="adj" fmla="val 20000"/>
            </a:avLst>
          </a:prstGeom>
          <a:noFill/>
          <a:ln w="9525">
            <a:solidFill>
              <a:srgbClr val="C9CC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6200" rIns="76200" tIns="0" bIns="0" wrap="none">
            <a:noAutofit/>
          </a:bodyPr>
          <a:lstStyle/>
          <a:p>
            <a:pPr algn="ctr"/>
            <a:r>
              <a:rPr sz="1000" b="0">
                <a:solidFill>
                  <a:srgbClr val="5F6565"/>
                </a:solidFill>
                <a:latin typeface="Onest"/>
              </a:rPr>
              <a:t>количество слайдов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12108" y="4621149"/>
            <a:ext cx="567436" cy="228600"/>
          </a:xfrm>
          <a:prstGeom prst="roundRect">
            <a:avLst>
              <a:gd name="adj" fmla="val 20000"/>
            </a:avLst>
          </a:prstGeom>
          <a:noFill/>
          <a:ln w="9525">
            <a:solidFill>
              <a:srgbClr val="C9CC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6200" rIns="76200" tIns="0" bIns="0" wrap="none">
            <a:noAutofit/>
          </a:bodyPr>
          <a:lstStyle/>
          <a:p>
            <a:pPr algn="ctr"/>
            <a:r>
              <a:rPr sz="1000" b="0">
                <a:solidFill>
                  <a:srgbClr val="5F6565"/>
                </a:solidFill>
                <a:latin typeface="Onest"/>
              </a:rPr>
              <a:t>срок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10709"/>
            <a:ext cx="3234436" cy="228600"/>
          </a:xfrm>
          <a:prstGeom prst="roundRect">
            <a:avLst>
              <a:gd name="adj" fmla="val 20000"/>
            </a:avLst>
          </a:prstGeom>
          <a:noFill/>
          <a:ln w="9525">
            <a:solidFill>
              <a:srgbClr val="C9CC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6200" rIns="76200" tIns="0" bIns="0" wrap="none">
            <a:noAutofit/>
          </a:bodyPr>
          <a:lstStyle/>
          <a:p>
            <a:pPr algn="ctr"/>
            <a:r>
              <a:rPr sz="1000" b="0">
                <a:solidFill>
                  <a:srgbClr val="5F6565"/>
                </a:solidFill>
                <a:latin typeface="Onest"/>
              </a:rPr>
              <a:t>бюджет: до 300 000 ₽ … более 1 000 000 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6916" y="4910709"/>
            <a:ext cx="1264412" cy="228600"/>
          </a:xfrm>
          <a:prstGeom prst="roundRect">
            <a:avLst>
              <a:gd name="adj" fmla="val 20000"/>
            </a:avLst>
          </a:prstGeom>
          <a:noFill/>
          <a:ln w="9525">
            <a:solidFill>
              <a:srgbClr val="C9CC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6200" rIns="76200" tIns="0" bIns="0" wrap="none">
            <a:noAutofit/>
          </a:bodyPr>
          <a:lstStyle/>
          <a:p>
            <a:pPr algn="ctr"/>
            <a:r>
              <a:rPr sz="1000" b="0">
                <a:solidFill>
                  <a:srgbClr val="5F6565"/>
                </a:solidFill>
                <a:latin typeface="Onest"/>
              </a:rPr>
              <a:t>файл до 20 МБ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70320" y="4621149"/>
            <a:ext cx="5090160" cy="720344"/>
          </a:xfrm>
          <a:prstGeom prst="roundRect">
            <a:avLst>
              <a:gd name="adj" fmla="val 8000"/>
            </a:avLst>
          </a:prstGeom>
          <a:noFill/>
          <a:ln w="9525">
            <a:solidFill>
              <a:srgbClr val="C9CC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52400" rIns="152400" tIns="91440" bIns="91440" wrap="square"/>
          <a:lstStyle/>
          <a:p>
            <a:pPr algn="ctr"/>
            <a:r>
              <a:rPr sz="1400" b="0">
                <a:solidFill>
                  <a:srgbClr val="0F1411"/>
                </a:solidFill>
                <a:latin typeface="Onest"/>
              </a:rPr>
              <a:t>Во вторник встреча с инвестором, нужно показать, во что пойдут деньги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554853"/>
            <a:ext cx="10728960" cy="50139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100" b="0">
                <a:solidFill>
                  <a:srgbClr val="5F6565"/>
                </a:solidFill>
                <a:latin typeface="Onest"/>
              </a:rPr>
              <a:t>Бриф просит вас принять решения, ради которых вы и нанимаете исполнителя: сколько слайдов, в каком порядке и что на них. Ответы мы предлагаем сами и показываем их на образце, а решаете вы: спорить с готовым проще, чем с анкетой.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7 из 13. Порядок работы.</a:t>
            </a:r>
            <a:r>
              <a:rPr sz="1000" b="0">
                <a:solidFill>
                  <a:srgbClr val="6B7171"/>
                </a:solidFill>
                <a:latin typeface="Onest"/>
              </a:rPr>
              <a:t> Порядок работы мы обещаем, и его можно проверить на первом же образце.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1072896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Сначала решаем, что сказать. Рисуем потом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3540556" cy="401497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700" b="0">
                <a:solidFill>
                  <a:srgbClr val="5F6565"/>
                </a:solidFill>
                <a:latin typeface="Onest"/>
              </a:rPr>
              <a:t>Вы получаете материал, где у каждого слайда есть вывод и то, чем его подтвердить. Структуру, цифры и выводы мы ставим до оформления, поэтому два круга правок после сдачи уходят на то, от чего зависит встреча.</a:t>
            </a:r>
          </a:p>
          <a:p>
            <a:pPr>
              <a:spcAft>
                <a:spcPts val="1000"/>
              </a:spcAft>
            </a:pPr>
            <a:r>
              <a:rPr sz="1700" b="0">
                <a:solidFill>
                  <a:srgbClr val="5F6565"/>
                </a:solidFill>
                <a:latin typeface="Onest"/>
              </a:rPr>
              <a:t>Цель вы рассказываете один раз: разбор, тексты, дизайн и вёрстку делает одна команда — не нужно пересказывать её четырём подрядчикам.</a:t>
            </a:r>
          </a:p>
        </p:txBody>
      </p:sp>
      <p:pic>
        <p:nvPicPr>
          <p:cNvPr id="5" name="Picture 4" descr="Рисунок тушью: три листа по порядку, подписаны от руки. «Вывод» — первый лист с красной строкой вывода; «доказательство» — набросок графика; «оформление» — раскладка слайда на кальке, положенной сверх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716" y="2086352"/>
            <a:ext cx="6639764" cy="40568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8 из 13. Витрина форм.</a:t>
            </a:r>
            <a:r>
              <a:rPr sz="1000" b="0">
                <a:solidFill>
                  <a:srgbClr val="6B7171"/>
                </a:solidFill>
                <a:latin typeface="Onest"/>
              </a:rPr>
              <a:t> Способы показать цифру уместились в один экран, а не в пятнадцать.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61049"/>
            <a:ext cx="10728960" cy="1616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950" b="0">
                <a:solidFill>
                  <a:srgbClr val="6B7171"/>
                </a:solidFill>
                <a:latin typeface="Onest"/>
              </a:rPr>
              <a:t>числа в витринах наши же: расчёт страницы, замер цен и цитата студии с экрана 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01040"/>
            <a:ext cx="6866534" cy="975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200" b="0">
                <a:solidFill>
                  <a:srgbClr val="0F1411"/>
                </a:solidFill>
                <a:latin typeface="Unbounded SemiBold"/>
              </a:rPr>
              <a:t>Вашу цифру поймут с одного взгляда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3814" y="746760"/>
            <a:ext cx="3496666" cy="7396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200" b="0">
                <a:solidFill>
                  <a:srgbClr val="5F6565"/>
                </a:solidFill>
                <a:latin typeface="Onest"/>
              </a:rPr>
              <a:t>Форму выбирает вопрос, на который отвечает слайд. Одинаковых столбиков на всю презентацию не будет.</a:t>
            </a:r>
          </a:p>
        </p:txBody>
      </p:sp>
      <p:pic>
        <p:nvPicPr>
          <p:cNvPr id="6" name="Picture 5" descr="2 — сутки 4 — дольше 7 — срок не называют 12 студий и Kwork; 40+ слайдов сдано 0 путь одного заказа; красным — поворотные: цель, перелом, действ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108848"/>
            <a:ext cx="10728960" cy="37283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9 из 13. Три шага.</a:t>
            </a:r>
            <a:r>
              <a:rPr sz="1000" b="0">
                <a:solidFill>
                  <a:srgbClr val="6B7171"/>
                </a:solidFill>
                <a:latin typeface="Onest"/>
              </a:rPr>
              <a:t> Процесс читается по шагам. Абзацем он выглядит длиннее, чем есть.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10728960" cy="5577840"/>
          </a:xfrm>
          <a:prstGeom prst="rect">
            <a:avLst/>
          </a:prstGeom>
          <a:solidFill>
            <a:srgbClr val="F1E7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883920"/>
            <a:ext cx="999744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От фразы до файла — три шага</a:t>
            </a:r>
          </a:p>
        </p:txBody>
      </p:sp>
      <p:pic>
        <p:nvPicPr>
          <p:cNvPr id="5" name="Picture 4" descr="Рисунок тушью: записка с одной красной строкой, лист со слайдом, стопка файло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092" y="2042160"/>
            <a:ext cx="5159815" cy="20690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97280" y="4202686"/>
            <a:ext cx="3088640" cy="9525"/>
          </a:xfrm>
          <a:prstGeom prst="rect">
            <a:avLst/>
          </a:prstGeom>
          <a:solidFill>
            <a:srgbClr val="C9B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4309366"/>
            <a:ext cx="3088640" cy="1143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00" b="1">
                <a:solidFill>
                  <a:srgbClr val="B4241C"/>
                </a:solidFill>
                <a:latin typeface="Onest"/>
              </a:rPr>
              <a:t>01</a:t>
            </a:r>
          </a:p>
          <a:p>
            <a:pPr>
              <a:spcBef>
                <a:spcPts val="600"/>
              </a:spcBef>
            </a:pPr>
            <a:r>
              <a:rPr sz="1400" b="1">
                <a:solidFill>
                  <a:srgbClr val="0F1411"/>
                </a:solidFill>
                <a:latin typeface="Onest"/>
              </a:rPr>
              <a:t>Вы пишете цель одной фразой.</a:t>
            </a:r>
          </a:p>
          <a:p>
            <a:pPr>
              <a:spcBef>
                <a:spcPts val="400"/>
              </a:spcBef>
            </a:pPr>
            <a:r>
              <a:rPr sz="1200" b="0">
                <a:solidFill>
                  <a:srgbClr val="5F6565"/>
                </a:solidFill>
                <a:latin typeface="Onest"/>
              </a:rPr>
              <a:t>К чему готовитесь и что нужно доказать.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51680" y="4202686"/>
            <a:ext cx="3088640" cy="9525"/>
          </a:xfrm>
          <a:prstGeom prst="rect">
            <a:avLst/>
          </a:prstGeom>
          <a:solidFill>
            <a:srgbClr val="C9B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1680" y="4309366"/>
            <a:ext cx="3088640" cy="1143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00" b="1">
                <a:solidFill>
                  <a:srgbClr val="B4241C"/>
                </a:solidFill>
                <a:latin typeface="Onest"/>
              </a:rPr>
              <a:t>02</a:t>
            </a:r>
          </a:p>
          <a:p>
            <a:pPr>
              <a:spcBef>
                <a:spcPts val="600"/>
              </a:spcBef>
            </a:pPr>
            <a:r>
              <a:rPr sz="1400" b="1">
                <a:solidFill>
                  <a:srgbClr val="0F1411"/>
                </a:solidFill>
                <a:latin typeface="Onest"/>
              </a:rPr>
              <a:t>Мы присылаем образец.</a:t>
            </a:r>
          </a:p>
          <a:p>
            <a:pPr>
              <a:spcBef>
                <a:spcPts val="400"/>
              </a:spcBef>
            </a:pPr>
            <a:r>
              <a:rPr sz="1200" b="0">
                <a:solidFill>
                  <a:srgbClr val="5F6565"/>
                </a:solidFill>
                <a:latin typeface="Onest"/>
              </a:rPr>
              <a:t>Структура и несколько готовых слайдов приходят до оплаты.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6080" y="4202686"/>
            <a:ext cx="3088640" cy="9525"/>
          </a:xfrm>
          <a:prstGeom prst="rect">
            <a:avLst/>
          </a:prstGeom>
          <a:solidFill>
            <a:srgbClr val="C9B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6080" y="4309366"/>
            <a:ext cx="3088640" cy="1143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00" b="1">
                <a:solidFill>
                  <a:srgbClr val="B4241C"/>
                </a:solidFill>
                <a:latin typeface="Onest"/>
              </a:rPr>
              <a:t>03</a:t>
            </a:r>
          </a:p>
          <a:p>
            <a:pPr>
              <a:spcBef>
                <a:spcPts val="600"/>
              </a:spcBef>
            </a:pPr>
            <a:r>
              <a:rPr sz="1400" b="1">
                <a:solidFill>
                  <a:srgbClr val="0F1411"/>
                </a:solidFill>
                <a:latin typeface="Onest"/>
              </a:rPr>
              <a:t>Вы говорите «делаем».</a:t>
            </a:r>
          </a:p>
          <a:p>
            <a:pPr>
              <a:spcBef>
                <a:spcPts val="400"/>
              </a:spcBef>
            </a:pPr>
            <a:r>
              <a:rPr sz="1200" b="0">
                <a:solidFill>
                  <a:srgbClr val="5F6565"/>
                </a:solidFill>
                <a:latin typeface="Onest"/>
              </a:rPr>
              <a:t>Остальные слайды приходят в течение суток.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5503164"/>
            <a:ext cx="9997440" cy="50139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100" b="0">
                <a:solidFill>
                  <a:srgbClr val="5F6565"/>
                </a:solidFill>
                <a:latin typeface="Onest"/>
              </a:rPr>
              <a:t>Образец приходит в тот же день; если написали вечером — к утру. Структуру и тексты вы утверждаете на образце, до того как мы свёрстаем остальное. После сдачи у вас два круга правок. Половина оплаты, когда образец подошёл, половина — при сдаче.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10 из 13. Доказательство.</a:t>
            </a:r>
            <a:r>
              <a:rPr sz="1000" b="0">
                <a:solidFill>
                  <a:srgbClr val="6B7171"/>
                </a:solidFill>
                <a:latin typeface="Onest"/>
              </a:rPr>
              <a:t> Здесь доказательство — сам предмет: вы смотрите на образец.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7047913" cy="8534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2800" b="0">
                <a:solidFill>
                  <a:srgbClr val="0F1411"/>
                </a:solidFill>
                <a:latin typeface="Unbounded SemiBold"/>
              </a:rPr>
              <a:t>Эту страницу мы собрали так же, как соберём вашу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8073" y="701040"/>
            <a:ext cx="3132407" cy="1148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200" b="0">
                <a:solidFill>
                  <a:srgbClr val="5F6565"/>
                </a:solidFill>
                <a:latin typeface="Onest"/>
              </a:rPr>
              <a:t>Тринадцать экранов, тринадцать разных способов показать мысль. Всю страницу можно листать как презентацию и скачать двумя файлами: ровно то, что получите вы.</a:t>
            </a:r>
          </a:p>
        </p:txBody>
      </p:sp>
      <p:pic>
        <p:nvPicPr>
          <p:cNvPr id="5" name="Picture 4" descr="Рисунок тушью: телефон, ноутбук с красной рамкой экрана и монитор — на всех эта страниц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028" y="1706880"/>
            <a:ext cx="5715944" cy="26893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4548632"/>
            <a:ext cx="3332480" cy="19050"/>
          </a:xfrm>
          <a:prstGeom prst="rect">
            <a:avLst/>
          </a:prstGeom>
          <a:solidFill>
            <a:srgbClr val="0F14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640072"/>
            <a:ext cx="3332480" cy="1074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0F1411"/>
                </a:solidFill>
                <a:latin typeface="Unbounded SemiBold"/>
              </a:rPr>
              <a:t>Ссылка</a:t>
            </a:r>
          </a:p>
          <a:p>
            <a:pPr>
              <a:spcAft>
                <a:spcPts val="1000"/>
              </a:spcAft>
            </a:pPr>
            <a:r>
              <a:rPr sz="1200" b="0">
                <a:solidFill>
                  <a:srgbClr val="5F6565"/>
                </a:solidFill>
                <a:latin typeface="Onest"/>
              </a:rPr>
              <a:t>madopus.ru/prezentacii/ — с телефона или переслать руководителю</a:t>
            </a:r>
          </a:p>
        </p:txBody>
      </p:sp>
      <p:sp>
        <p:nvSpPr>
          <p:cNvPr id="8" name="Rectangle 7"/>
          <p:cNvSpPr/>
          <p:nvPr/>
        </p:nvSpPr>
        <p:spPr>
          <a:xfrm>
            <a:off x="4429760" y="4548632"/>
            <a:ext cx="3332480" cy="19050"/>
          </a:xfrm>
          <a:prstGeom prst="rect">
            <a:avLst/>
          </a:prstGeom>
          <a:solidFill>
            <a:srgbClr val="0F14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29760" y="4640072"/>
            <a:ext cx="3332480" cy="1074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0F1411"/>
                </a:solidFill>
                <a:latin typeface="Unbounded SemiBold"/>
              </a:rPr>
              <a:t>PDF</a:t>
            </a:r>
          </a:p>
          <a:p>
            <a:pPr>
              <a:spcAft>
                <a:spcPts val="1000"/>
              </a:spcAft>
            </a:pPr>
            <a:r>
              <a:rPr sz="1200" b="0">
                <a:solidFill>
                  <a:srgbClr val="5F6565"/>
                </a:solidFill>
                <a:latin typeface="Onest"/>
              </a:rPr>
              <a:t>Скачать PDF — к письму, в печать, в тендер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28000" y="4548632"/>
            <a:ext cx="3332480" cy="19050"/>
          </a:xfrm>
          <a:prstGeom prst="rect">
            <a:avLst/>
          </a:prstGeom>
          <a:solidFill>
            <a:srgbClr val="0F14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28000" y="4640072"/>
            <a:ext cx="3332480" cy="1074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0F1411"/>
                </a:solidFill>
                <a:latin typeface="Unbounded SemiBold"/>
              </a:rPr>
              <a:t>PPTX</a:t>
            </a:r>
          </a:p>
          <a:p>
            <a:pPr>
              <a:spcAft>
                <a:spcPts val="1000"/>
              </a:spcAft>
            </a:pPr>
            <a:r>
              <a:rPr sz="1200" b="0">
                <a:solidFill>
                  <a:srgbClr val="5F6565"/>
                </a:solidFill>
                <a:latin typeface="Onest"/>
              </a:rPr>
              <a:t>Поправить цифру перед встречей самим. Шрифты: </a:t>
            </a:r>
            <a:r>
              <a:rPr sz="1200" b="0">
                <a:solidFill>
                  <a:srgbClr val="B4241C"/>
                </a:solidFill>
                <a:latin typeface="Onest"/>
                <a:hlinkClick r:id="rId3"/>
              </a:rPr>
              <a:t>madopus.ru/prezentacii/files/madopus-shrifty.zip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684520"/>
            <a:ext cx="10728960" cy="533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100" b="1">
                <a:solidFill>
                  <a:srgbClr val="0F1411"/>
                </a:solidFill>
                <a:latin typeface="Onest"/>
              </a:rPr>
              <a:t>Пример:</a:t>
            </a:r>
            <a:r>
              <a:rPr sz="1100" b="0">
                <a:solidFill>
                  <a:srgbClr val="5F6565"/>
                </a:solidFill>
                <a:latin typeface="Onest"/>
              </a:rPr>
              <a:t> презентация поставщику — бюджет 20 → 30 млн ₽, отсрочка 60 → 65 дней. </a:t>
            </a:r>
            <a:r>
              <a:rPr sz="1100" b="0">
                <a:solidFill>
                  <a:srgbClr val="B4241C"/>
                </a:solidFill>
                <a:latin typeface="Onest"/>
                <a:hlinkClick r:id="rId4"/>
              </a:rPr>
              <a:t>Как это сделано</a:t>
            </a:r>
          </a:p>
          <a:p>
            <a:pPr>
              <a:spcBef>
                <a:spcPts val="1000"/>
              </a:spcBef>
            </a:pPr>
            <a:r>
              <a:rPr sz="1200" b="1">
                <a:solidFill>
                  <a:srgbClr val="0F1411"/>
                </a:solidFill>
                <a:latin typeface="Onest"/>
              </a:rPr>
              <a:t>Получить образец: </a:t>
            </a:r>
            <a:r>
              <a:rPr sz="1200" b="0">
                <a:solidFill>
                  <a:srgbClr val="B4241C"/>
                </a:solidFill>
                <a:latin typeface="Onest"/>
                <a:hlinkClick r:id="rId5"/>
              </a:rPr>
              <a:t>madopus.ru/prezentacii/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6B7171"/>
                </a:solidFill>
                <a:latin typeface="Onest"/>
              </a:rPr>
              <a:t>Ваша презентация — тем же способом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11 из 13. Расчёт: презентация считает.</a:t>
            </a:r>
            <a:r>
              <a:rPr sz="1000" b="0">
                <a:solidFill>
                  <a:srgbClr val="6B7171"/>
                </a:solidFill>
                <a:latin typeface="Onest"/>
              </a:rPr>
              <a:t> Чек отвечает на «сколько это будет стоить мне» до первого письма.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4241800" cy="1950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200" b="0">
                <a:solidFill>
                  <a:srgbClr val="0F1411"/>
                </a:solidFill>
                <a:latin typeface="Unbounded SemiBold"/>
              </a:rPr>
              <a:t>От 1 000 ₽ за слайд.</a:t>
            </a:r>
            <a:br/>
            <a:r>
              <a:rPr sz="3200" b="0">
                <a:solidFill>
                  <a:srgbClr val="0F1411"/>
                </a:solidFill>
                <a:latin typeface="Unbounded SemiBold"/>
              </a:rPr>
              <a:t>Минимальный заказ — три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65120"/>
            <a:ext cx="4241800" cy="20408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500" b="0">
                <a:solidFill>
                  <a:srgbClr val="5F6565"/>
                </a:solidFill>
                <a:latin typeface="Onest"/>
              </a:rPr>
              <a:t>Десять простых слайдов стоят от 10 000 ₽. Те же десять у студий из поиска стоят 18 000–43 000 ₽.</a:t>
            </a:r>
          </a:p>
          <a:p>
            <a:pPr>
              <a:spcAft>
                <a:spcPts val="1000"/>
              </a:spcAft>
            </a:pPr>
            <a:r>
              <a:rPr sz="1500" b="0">
                <a:solidFill>
                  <a:srgbClr val="5F6565"/>
                </a:solidFill>
                <a:latin typeface="Onest"/>
              </a:rPr>
              <a:t>Если вы подумали «за такие деньги будет шаблон», это честное сомнение. Поэтому образец приходит до оплаты: смотрите и решаете сами.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11353800" y="762000"/>
            <a:ext cx="76200" cy="4670298"/>
          </a:xfrm>
          <a:prstGeom prst="rect">
            <a:avLst/>
          </a:prstGeom>
          <a:pattFill prst="dkUpDiag">
            <a:fgClr>
              <a:srgbClr val="0F1411"/>
            </a:fgClr>
            <a:bgClr>
              <a:srgbClr val="F6F4EF"/>
            </a:bgClr>
          </a:pattFill>
          <a:ln w="12700">
            <a:solidFill>
              <a:srgbClr val="0F14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5521960" y="701040"/>
            <a:ext cx="5831840" cy="4761738"/>
          </a:xfrm>
          <a:custGeom>
            <a:avLst/>
            <a:gdLst/>
            <a:ahLst/>
            <a:cxnLst/>
            <a:rect l="l" t="t" r="r" b="b"/>
            <a:pathLst>
              <a:path w="5831840" h="4761738">
                <a:moveTo>
                  <a:pt x="0" y="0"/>
                </a:moveTo>
                <a:lnTo>
                  <a:pt x="5831840" y="0"/>
                </a:lnTo>
                <a:lnTo>
                  <a:pt x="5831840" y="4670298"/>
                </a:lnTo>
                <a:lnTo>
                  <a:pt x="5831840" y="4670298"/>
                </a:lnTo>
                <a:lnTo>
                  <a:pt x="5762413" y="4761738"/>
                </a:lnTo>
                <a:lnTo>
                  <a:pt x="5692986" y="4670298"/>
                </a:lnTo>
                <a:lnTo>
                  <a:pt x="5623560" y="4761738"/>
                </a:lnTo>
                <a:lnTo>
                  <a:pt x="5554133" y="4670298"/>
                </a:lnTo>
                <a:lnTo>
                  <a:pt x="5484706" y="4761738"/>
                </a:lnTo>
                <a:lnTo>
                  <a:pt x="5415280" y="4670298"/>
                </a:lnTo>
                <a:lnTo>
                  <a:pt x="5345853" y="4761738"/>
                </a:lnTo>
                <a:lnTo>
                  <a:pt x="5276426" y="4670298"/>
                </a:lnTo>
                <a:lnTo>
                  <a:pt x="5207000" y="4761738"/>
                </a:lnTo>
                <a:lnTo>
                  <a:pt x="5137573" y="4670298"/>
                </a:lnTo>
                <a:lnTo>
                  <a:pt x="5068146" y="4761738"/>
                </a:lnTo>
                <a:lnTo>
                  <a:pt x="4998720" y="4670298"/>
                </a:lnTo>
                <a:lnTo>
                  <a:pt x="4929293" y="4761738"/>
                </a:lnTo>
                <a:lnTo>
                  <a:pt x="4859866" y="4670298"/>
                </a:lnTo>
                <a:lnTo>
                  <a:pt x="4790440" y="4761738"/>
                </a:lnTo>
                <a:lnTo>
                  <a:pt x="4721013" y="4670298"/>
                </a:lnTo>
                <a:lnTo>
                  <a:pt x="4651586" y="4761738"/>
                </a:lnTo>
                <a:lnTo>
                  <a:pt x="4582160" y="4670298"/>
                </a:lnTo>
                <a:lnTo>
                  <a:pt x="4512733" y="4761738"/>
                </a:lnTo>
                <a:lnTo>
                  <a:pt x="4443306" y="4670298"/>
                </a:lnTo>
                <a:lnTo>
                  <a:pt x="4373880" y="4761738"/>
                </a:lnTo>
                <a:lnTo>
                  <a:pt x="4304453" y="4670298"/>
                </a:lnTo>
                <a:lnTo>
                  <a:pt x="4235026" y="4761738"/>
                </a:lnTo>
                <a:lnTo>
                  <a:pt x="4165600" y="4670298"/>
                </a:lnTo>
                <a:lnTo>
                  <a:pt x="4096173" y="4761738"/>
                </a:lnTo>
                <a:lnTo>
                  <a:pt x="4026746" y="4670298"/>
                </a:lnTo>
                <a:lnTo>
                  <a:pt x="3957320" y="4761738"/>
                </a:lnTo>
                <a:lnTo>
                  <a:pt x="3887893" y="4670298"/>
                </a:lnTo>
                <a:lnTo>
                  <a:pt x="3818466" y="4761738"/>
                </a:lnTo>
                <a:lnTo>
                  <a:pt x="3749040" y="4670298"/>
                </a:lnTo>
                <a:lnTo>
                  <a:pt x="3679613" y="4761738"/>
                </a:lnTo>
                <a:lnTo>
                  <a:pt x="3610186" y="4670298"/>
                </a:lnTo>
                <a:lnTo>
                  <a:pt x="3540760" y="4761738"/>
                </a:lnTo>
                <a:lnTo>
                  <a:pt x="3471333" y="4670298"/>
                </a:lnTo>
                <a:lnTo>
                  <a:pt x="3401906" y="4761738"/>
                </a:lnTo>
                <a:lnTo>
                  <a:pt x="3332480" y="4670298"/>
                </a:lnTo>
                <a:lnTo>
                  <a:pt x="3263053" y="4761738"/>
                </a:lnTo>
                <a:lnTo>
                  <a:pt x="3193626" y="4670298"/>
                </a:lnTo>
                <a:lnTo>
                  <a:pt x="3124200" y="4761738"/>
                </a:lnTo>
                <a:lnTo>
                  <a:pt x="3054773" y="4670298"/>
                </a:lnTo>
                <a:lnTo>
                  <a:pt x="2985346" y="4761738"/>
                </a:lnTo>
                <a:lnTo>
                  <a:pt x="2915920" y="4670298"/>
                </a:lnTo>
                <a:lnTo>
                  <a:pt x="2846493" y="4761738"/>
                </a:lnTo>
                <a:lnTo>
                  <a:pt x="2777066" y="4670298"/>
                </a:lnTo>
                <a:lnTo>
                  <a:pt x="2707640" y="4761738"/>
                </a:lnTo>
                <a:lnTo>
                  <a:pt x="2638213" y="4670298"/>
                </a:lnTo>
                <a:lnTo>
                  <a:pt x="2568786" y="4761738"/>
                </a:lnTo>
                <a:lnTo>
                  <a:pt x="2499360" y="4670298"/>
                </a:lnTo>
                <a:lnTo>
                  <a:pt x="2429933" y="4761738"/>
                </a:lnTo>
                <a:lnTo>
                  <a:pt x="2360506" y="4670298"/>
                </a:lnTo>
                <a:lnTo>
                  <a:pt x="2291080" y="4761738"/>
                </a:lnTo>
                <a:lnTo>
                  <a:pt x="2221653" y="4670298"/>
                </a:lnTo>
                <a:lnTo>
                  <a:pt x="2152226" y="4761738"/>
                </a:lnTo>
                <a:lnTo>
                  <a:pt x="2082800" y="4670298"/>
                </a:lnTo>
                <a:lnTo>
                  <a:pt x="2013373" y="4761738"/>
                </a:lnTo>
                <a:lnTo>
                  <a:pt x="1943946" y="4670298"/>
                </a:lnTo>
                <a:lnTo>
                  <a:pt x="1874520" y="4761738"/>
                </a:lnTo>
                <a:lnTo>
                  <a:pt x="1805093" y="4670298"/>
                </a:lnTo>
                <a:lnTo>
                  <a:pt x="1735666" y="4761738"/>
                </a:lnTo>
                <a:lnTo>
                  <a:pt x="1666240" y="4670298"/>
                </a:lnTo>
                <a:lnTo>
                  <a:pt x="1596813" y="4761738"/>
                </a:lnTo>
                <a:lnTo>
                  <a:pt x="1527386" y="4670298"/>
                </a:lnTo>
                <a:lnTo>
                  <a:pt x="1457960" y="4761738"/>
                </a:lnTo>
                <a:lnTo>
                  <a:pt x="1388533" y="4670298"/>
                </a:lnTo>
                <a:lnTo>
                  <a:pt x="1319106" y="4761738"/>
                </a:lnTo>
                <a:lnTo>
                  <a:pt x="1249680" y="4670298"/>
                </a:lnTo>
                <a:lnTo>
                  <a:pt x="1180253" y="4761738"/>
                </a:lnTo>
                <a:lnTo>
                  <a:pt x="1110826" y="4670298"/>
                </a:lnTo>
                <a:lnTo>
                  <a:pt x="1041400" y="4761738"/>
                </a:lnTo>
                <a:lnTo>
                  <a:pt x="971973" y="4670298"/>
                </a:lnTo>
                <a:lnTo>
                  <a:pt x="902546" y="4761738"/>
                </a:lnTo>
                <a:lnTo>
                  <a:pt x="833120" y="4670298"/>
                </a:lnTo>
                <a:lnTo>
                  <a:pt x="763693" y="4761738"/>
                </a:lnTo>
                <a:lnTo>
                  <a:pt x="694266" y="4670298"/>
                </a:lnTo>
                <a:lnTo>
                  <a:pt x="624840" y="4761738"/>
                </a:lnTo>
                <a:lnTo>
                  <a:pt x="555413" y="4670298"/>
                </a:lnTo>
                <a:lnTo>
                  <a:pt x="485986" y="4761738"/>
                </a:lnTo>
                <a:lnTo>
                  <a:pt x="416560" y="4670298"/>
                </a:lnTo>
                <a:lnTo>
                  <a:pt x="347133" y="4761738"/>
                </a:lnTo>
                <a:lnTo>
                  <a:pt x="277706" y="4670298"/>
                </a:lnTo>
                <a:lnTo>
                  <a:pt x="208280" y="4761738"/>
                </a:lnTo>
                <a:lnTo>
                  <a:pt x="138853" y="4670298"/>
                </a:lnTo>
                <a:lnTo>
                  <a:pt x="69426" y="4761738"/>
                </a:lnTo>
                <a:lnTo>
                  <a:pt x="0" y="4670298"/>
                </a:lnTo>
                <a:close/>
              </a:path>
            </a:pathLst>
          </a:custGeom>
          <a:solidFill>
            <a:srgbClr val="F6F4EF"/>
          </a:solidFill>
          <a:ln w="19050">
            <a:solidFill>
              <a:srgbClr val="0F14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613400" y="807720"/>
            <a:ext cx="5648960" cy="0"/>
          </a:xfrm>
          <a:prstGeom prst="line">
            <a:avLst/>
          </a:prstGeom>
          <a:ln w="15875">
            <a:solidFill>
              <a:srgbClr val="0F141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21960" y="899160"/>
            <a:ext cx="5831840" cy="152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/>
            <a:r>
              <a:rPr sz="950" b="1">
                <a:solidFill>
                  <a:srgbClr val="0F1411"/>
                </a:solidFill>
                <a:latin typeface="Onest"/>
              </a:rPr>
              <a:t>MADOPUS · РАСЧЁТ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781040" y="1158240"/>
            <a:ext cx="5313680" cy="0"/>
          </a:xfrm>
          <a:prstGeom prst="line">
            <a:avLst/>
          </a:prstGeom>
          <a:ln w="12700">
            <a:solidFill>
              <a:srgbClr val="0F141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81040" y="1234440"/>
            <a:ext cx="3825849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500" b="0">
                <a:solidFill>
                  <a:srgbClr val="0F1411"/>
                </a:solidFill>
                <a:latin typeface="Onest"/>
              </a:rPr>
              <a:t>Сколько слайдов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6512" y="1234440"/>
            <a:ext cx="318820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/>
            <a:r>
              <a:rPr sz="1500" b="0">
                <a:solidFill>
                  <a:srgbClr val="0F1411"/>
                </a:solidFill>
                <a:latin typeface="Unbounded SemiBold"/>
              </a:rPr>
              <a:t>10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781040" y="1539240"/>
            <a:ext cx="5313680" cy="0"/>
          </a:xfrm>
          <a:prstGeom prst="line">
            <a:avLst/>
          </a:prstGeom>
          <a:ln w="12700">
            <a:solidFill>
              <a:srgbClr val="0F141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81040" y="1630680"/>
            <a:ext cx="3825849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700" b="0">
                <a:solidFill>
                  <a:srgbClr val="0F1411"/>
                </a:solidFill>
                <a:latin typeface="Onest"/>
              </a:rPr>
              <a:t>Образец до оплаты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6512" y="1630680"/>
            <a:ext cx="318820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/>
            <a:r>
              <a:rPr sz="1700" b="0">
                <a:solidFill>
                  <a:srgbClr val="0F1411"/>
                </a:solidFill>
                <a:latin typeface="Onest"/>
              </a:rPr>
              <a:t>0 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1040" y="1950720"/>
            <a:ext cx="3825849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700" b="0">
                <a:solidFill>
                  <a:srgbClr val="0F1411"/>
                </a:solidFill>
                <a:latin typeface="Onest"/>
              </a:rPr>
              <a:t>Минимум: 3 слайда × 1 000 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6512" y="1950720"/>
            <a:ext cx="318820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/>
            <a:r>
              <a:rPr sz="1700" b="0">
                <a:solidFill>
                  <a:srgbClr val="0F1411"/>
                </a:solidFill>
                <a:latin typeface="Onest"/>
              </a:rPr>
              <a:t>3 000 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81040" y="2270760"/>
            <a:ext cx="3825849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700" b="0">
                <a:solidFill>
                  <a:srgbClr val="0F1411"/>
                </a:solidFill>
                <a:latin typeface="Onest"/>
              </a:rPr>
              <a:t>Ещё 7 слайдов × 1 000 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6512" y="2270760"/>
            <a:ext cx="318820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/>
            <a:r>
              <a:rPr sz="1700" b="0">
                <a:solidFill>
                  <a:srgbClr val="0F1411"/>
                </a:solidFill>
                <a:latin typeface="Onest"/>
              </a:rPr>
              <a:t>7 000 ₽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81040" y="2621280"/>
            <a:ext cx="5313680" cy="0"/>
          </a:xfrm>
          <a:prstGeom prst="line">
            <a:avLst/>
          </a:prstGeom>
          <a:ln w="12700">
            <a:solidFill>
              <a:srgbClr val="0F141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81040" y="2727960"/>
            <a:ext cx="5313680" cy="167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300" b="0">
                <a:solidFill>
                  <a:srgbClr val="5F6565"/>
                </a:solidFill>
                <a:latin typeface="Onest"/>
              </a:rPr>
              <a:t>Итого у нас за 10 слайдов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81040" y="2910840"/>
            <a:ext cx="5313680" cy="792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5000" b="0">
                <a:solidFill>
                  <a:srgbClr val="FF2400"/>
                </a:solidFill>
                <a:latin typeface="Unbounded SemiBold"/>
              </a:rPr>
              <a:t>от 10 000 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81040" y="3703320"/>
            <a:ext cx="3825849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500" b="0">
                <a:solidFill>
                  <a:srgbClr val="5F6565"/>
                </a:solidFill>
                <a:latin typeface="Onest"/>
              </a:rPr>
              <a:t>Студии из поиска за те же 10 слайдов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06512" y="3703320"/>
            <a:ext cx="318820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/>
            <a:r>
              <a:rPr sz="1500" b="0" strike="sngStrike">
                <a:solidFill>
                  <a:srgbClr val="5F6565"/>
                </a:solidFill>
                <a:latin typeface="Onest"/>
              </a:rPr>
              <a:t>18 000–43 000 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81040" y="3962400"/>
            <a:ext cx="5313680" cy="1371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900" b="0">
                <a:solidFill>
                  <a:srgbClr val="6B7171"/>
                </a:solidFill>
                <a:latin typeface="Onest"/>
              </a:rPr>
              <a:t>цены студий: 12 студий из поиска Яндекса, 17.09.2026 — экран 4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781040" y="4160520"/>
            <a:ext cx="5313680" cy="0"/>
          </a:xfrm>
          <a:prstGeom prst="line">
            <a:avLst/>
          </a:prstGeom>
          <a:ln w="12700">
            <a:solidFill>
              <a:srgbClr val="0F141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81040" y="4251960"/>
            <a:ext cx="5313680" cy="35737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050" b="0">
                <a:solidFill>
                  <a:srgbClr val="5F6565"/>
                </a:solidFill>
                <a:latin typeface="Onest"/>
              </a:rPr>
              <a:t>Это отправная точка: сложнее задача — выше цена. Точную смету пришлём вместе с образцом, до оплаты.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81040" y="4716018"/>
            <a:ext cx="5313680" cy="487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300" b="1">
                <a:solidFill>
                  <a:srgbClr val="0F1411"/>
                </a:solidFill>
                <a:latin typeface="Onest"/>
              </a:rPr>
              <a:t>Получить образец: </a:t>
            </a:r>
            <a:r>
              <a:rPr sz="1300" b="0">
                <a:solidFill>
                  <a:srgbClr val="B4241C"/>
                </a:solidFill>
                <a:latin typeface="Onest"/>
                <a:hlinkClick r:id="rId2"/>
              </a:rPr>
              <a:t>madopus.ru/prezentacii/</a:t>
            </a:r>
          </a:p>
          <a:p>
            <a:pPr>
              <a:spcBef>
                <a:spcPts val="400"/>
              </a:spcBef>
            </a:pPr>
            <a:r>
              <a:rPr sz="1050" b="0">
                <a:solidFill>
                  <a:srgbClr val="6B7171"/>
                </a:solidFill>
                <a:latin typeface="Onest"/>
              </a:rPr>
              <a:t>Смета на 10 слайдов — вместе с образцом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4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A9ADA8"/>
                </a:solidFill>
                <a:latin typeface="Onest"/>
              </a:rPr>
              <a:t>Слайд 12 из 13. Цифра и список.</a:t>
            </a:r>
            <a:r>
              <a:rPr sz="1000" b="0">
                <a:solidFill>
                  <a:srgbClr val="A9ADA8"/>
                </a:solidFill>
                <a:latin typeface="Onest"/>
              </a:rPr>
              <a:t> Ради нуля стоит отдать целый экран: он снимает главный страх — заплатить за то, чего не видели.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320" y="990600"/>
            <a:ext cx="4023360" cy="1905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4400" b="0">
                <a:solidFill>
                  <a:srgbClr val="FF2400"/>
                </a:solidFill>
                <a:latin typeface="Unbounded SemiBold"/>
              </a:rPr>
              <a:t>0</a:t>
            </a:r>
            <a:r>
              <a:rPr sz="6000" b="0">
                <a:solidFill>
                  <a:srgbClr val="FF2400"/>
                </a:solidFill>
                <a:latin typeface="Unbounded SemiBold"/>
              </a:rPr>
              <a:t> ₽</a:t>
            </a:r>
          </a:p>
        </p:txBody>
      </p:sp>
      <p:sp>
        <p:nvSpPr>
          <p:cNvPr id="4" name="Freeform 3"/>
          <p:cNvSpPr/>
          <p:nvPr/>
        </p:nvSpPr>
        <p:spPr>
          <a:xfrm>
            <a:off x="914275" y="908981"/>
            <a:ext cx="3208652" cy="2048250"/>
          </a:xfrm>
          <a:custGeom>
            <a:avLst/>
            <a:gdLst/>
            <a:ahLst/>
            <a:cxnLst/>
            <a:rect l="l" t="t" r="r" b="b"/>
            <a:pathLst>
              <a:path w="3208652" h="2048250">
                <a:moveTo>
                  <a:pt x="2493389" y="41995"/>
                </a:moveTo>
                <a:lnTo>
                  <a:pt x="2342777" y="23899"/>
                </a:lnTo>
                <a:lnTo>
                  <a:pt x="2192991" y="10909"/>
                </a:lnTo>
                <a:lnTo>
                  <a:pt x="2044475" y="2963"/>
                </a:lnTo>
                <a:lnTo>
                  <a:pt x="1897674" y="0"/>
                </a:lnTo>
                <a:lnTo>
                  <a:pt x="1753031" y="1958"/>
                </a:lnTo>
                <a:lnTo>
                  <a:pt x="1610993" y="8776"/>
                </a:lnTo>
                <a:lnTo>
                  <a:pt x="1472002" y="20392"/>
                </a:lnTo>
                <a:lnTo>
                  <a:pt x="1336503" y="36745"/>
                </a:lnTo>
                <a:lnTo>
                  <a:pt x="1204942" y="57773"/>
                </a:lnTo>
                <a:lnTo>
                  <a:pt x="1077762" y="83415"/>
                </a:lnTo>
                <a:lnTo>
                  <a:pt x="955408" y="113609"/>
                </a:lnTo>
                <a:lnTo>
                  <a:pt x="838325" y="148294"/>
                </a:lnTo>
                <a:lnTo>
                  <a:pt x="726956" y="187407"/>
                </a:lnTo>
                <a:lnTo>
                  <a:pt x="621747" y="230888"/>
                </a:lnTo>
                <a:lnTo>
                  <a:pt x="523142" y="278676"/>
                </a:lnTo>
                <a:lnTo>
                  <a:pt x="431586" y="330708"/>
                </a:lnTo>
                <a:lnTo>
                  <a:pt x="347522" y="386923"/>
                </a:lnTo>
                <a:lnTo>
                  <a:pt x="271397" y="447259"/>
                </a:lnTo>
                <a:lnTo>
                  <a:pt x="203653" y="511656"/>
                </a:lnTo>
                <a:lnTo>
                  <a:pt x="144735" y="580051"/>
                </a:lnTo>
                <a:lnTo>
                  <a:pt x="95089" y="652383"/>
                </a:lnTo>
                <a:lnTo>
                  <a:pt x="55158" y="728591"/>
                </a:lnTo>
                <a:lnTo>
                  <a:pt x="25387" y="808612"/>
                </a:lnTo>
                <a:lnTo>
                  <a:pt x="6221" y="892387"/>
                </a:lnTo>
                <a:lnTo>
                  <a:pt x="0" y="982902"/>
                </a:lnTo>
                <a:lnTo>
                  <a:pt x="8274" y="1071233"/>
                </a:lnTo>
                <a:lnTo>
                  <a:pt x="30295" y="1157165"/>
                </a:lnTo>
                <a:lnTo>
                  <a:pt x="65318" y="1240483"/>
                </a:lnTo>
                <a:lnTo>
                  <a:pt x="112596" y="1320971"/>
                </a:lnTo>
                <a:lnTo>
                  <a:pt x="171384" y="1398414"/>
                </a:lnTo>
                <a:lnTo>
                  <a:pt x="240935" y="1472597"/>
                </a:lnTo>
                <a:lnTo>
                  <a:pt x="320503" y="1543304"/>
                </a:lnTo>
                <a:lnTo>
                  <a:pt x="409342" y="1610320"/>
                </a:lnTo>
                <a:lnTo>
                  <a:pt x="506706" y="1673430"/>
                </a:lnTo>
                <a:lnTo>
                  <a:pt x="611849" y="1732418"/>
                </a:lnTo>
                <a:lnTo>
                  <a:pt x="724025" y="1787070"/>
                </a:lnTo>
                <a:lnTo>
                  <a:pt x="842486" y="1837169"/>
                </a:lnTo>
                <a:lnTo>
                  <a:pt x="966489" y="1882501"/>
                </a:lnTo>
                <a:lnTo>
                  <a:pt x="1095285" y="1922850"/>
                </a:lnTo>
                <a:lnTo>
                  <a:pt x="1228130" y="1958001"/>
                </a:lnTo>
                <a:lnTo>
                  <a:pt x="1364276" y="1987739"/>
                </a:lnTo>
                <a:lnTo>
                  <a:pt x="1502979" y="2011848"/>
                </a:lnTo>
                <a:lnTo>
                  <a:pt x="1643491" y="2030113"/>
                </a:lnTo>
                <a:lnTo>
                  <a:pt x="1785067" y="2042319"/>
                </a:lnTo>
                <a:lnTo>
                  <a:pt x="1926961" y="2048250"/>
                </a:lnTo>
                <a:lnTo>
                  <a:pt x="2068425" y="2047691"/>
                </a:lnTo>
                <a:lnTo>
                  <a:pt x="2208715" y="2040427"/>
                </a:lnTo>
                <a:lnTo>
                  <a:pt x="2347085" y="2026243"/>
                </a:lnTo>
                <a:lnTo>
                  <a:pt x="2453201" y="2008822"/>
                </a:lnTo>
                <a:lnTo>
                  <a:pt x="2552126" y="1986285"/>
                </a:lnTo>
                <a:lnTo>
                  <a:pt x="2643907" y="1958929"/>
                </a:lnTo>
                <a:lnTo>
                  <a:pt x="2728593" y="1927052"/>
                </a:lnTo>
                <a:lnTo>
                  <a:pt x="2806229" y="1890951"/>
                </a:lnTo>
                <a:lnTo>
                  <a:pt x="2876865" y="1850923"/>
                </a:lnTo>
                <a:lnTo>
                  <a:pt x="2940548" y="1807266"/>
                </a:lnTo>
                <a:lnTo>
                  <a:pt x="2997325" y="1760276"/>
                </a:lnTo>
                <a:lnTo>
                  <a:pt x="3047243" y="1710252"/>
                </a:lnTo>
                <a:lnTo>
                  <a:pt x="3090352" y="1657491"/>
                </a:lnTo>
                <a:lnTo>
                  <a:pt x="3126698" y="1602289"/>
                </a:lnTo>
                <a:lnTo>
                  <a:pt x="3156328" y="1544944"/>
                </a:lnTo>
                <a:lnTo>
                  <a:pt x="3179292" y="1485754"/>
                </a:lnTo>
                <a:lnTo>
                  <a:pt x="3195635" y="1425016"/>
                </a:lnTo>
                <a:lnTo>
                  <a:pt x="3205406" y="1363027"/>
                </a:lnTo>
                <a:lnTo>
                  <a:pt x="3208652" y="1300085"/>
                </a:lnTo>
                <a:lnTo>
                  <a:pt x="3205422" y="1236486"/>
                </a:lnTo>
                <a:lnTo>
                  <a:pt x="3195762" y="1172529"/>
                </a:lnTo>
                <a:lnTo>
                  <a:pt x="3179720" y="1108510"/>
                </a:lnTo>
                <a:lnTo>
                  <a:pt x="3157345" y="1044727"/>
                </a:lnTo>
                <a:lnTo>
                  <a:pt x="3128682" y="981477"/>
                </a:lnTo>
                <a:lnTo>
                  <a:pt x="3093781" y="919057"/>
                </a:lnTo>
                <a:lnTo>
                  <a:pt x="3052689" y="857765"/>
                </a:lnTo>
                <a:lnTo>
                  <a:pt x="3005453" y="797899"/>
                </a:lnTo>
                <a:lnTo>
                  <a:pt x="2962418" y="748452"/>
                </a:lnTo>
                <a:lnTo>
                  <a:pt x="2915685" y="700553"/>
                </a:lnTo>
                <a:lnTo>
                  <a:pt x="2865364" y="654275"/>
                </a:lnTo>
                <a:lnTo>
                  <a:pt x="2811566" y="609688"/>
                </a:lnTo>
                <a:lnTo>
                  <a:pt x="2754403" y="566865"/>
                </a:lnTo>
                <a:lnTo>
                  <a:pt x="2693985" y="525876"/>
                </a:lnTo>
                <a:lnTo>
                  <a:pt x="2630424" y="486795"/>
                </a:lnTo>
                <a:lnTo>
                  <a:pt x="2563831" y="449693"/>
                </a:lnTo>
                <a:lnTo>
                  <a:pt x="2494317" y="414641"/>
                </a:lnTo>
                <a:lnTo>
                  <a:pt x="2421993" y="381711"/>
                </a:lnTo>
                <a:lnTo>
                  <a:pt x="2346971" y="350976"/>
                </a:lnTo>
                <a:lnTo>
                  <a:pt x="2269361" y="322506"/>
                </a:lnTo>
                <a:lnTo>
                  <a:pt x="2189274" y="296374"/>
                </a:lnTo>
                <a:lnTo>
                  <a:pt x="2106822" y="272651"/>
                </a:lnTo>
                <a:lnTo>
                  <a:pt x="2022115" y="251409"/>
                </a:lnTo>
                <a:lnTo>
                  <a:pt x="1935266" y="232720"/>
                </a:lnTo>
                <a:lnTo>
                  <a:pt x="1846384" y="216656"/>
                </a:lnTo>
                <a:lnTo>
                  <a:pt x="1755582" y="203288"/>
                </a:lnTo>
                <a:lnTo>
                  <a:pt x="1662970" y="192689"/>
                </a:lnTo>
                <a:lnTo>
                  <a:pt x="1568659" y="184929"/>
                </a:lnTo>
                <a:lnTo>
                  <a:pt x="1472761" y="180082"/>
                </a:lnTo>
                <a:lnTo>
                  <a:pt x="1375386" y="178217"/>
                </a:lnTo>
                <a:lnTo>
                  <a:pt x="1276646" y="179408"/>
                </a:lnTo>
                <a:lnTo>
                  <a:pt x="1176653" y="183727"/>
                </a:lnTo>
              </a:path>
            </a:pathLst>
          </a:custGeom>
          <a:noFill/>
          <a:ln w="38100">
            <a:solidFill>
              <a:srgbClr val="F6F4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Рисунок тушью: стопка листов, штамп и красный оттиск «0 ₽» на верхнем лист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370143"/>
            <a:ext cx="4023360" cy="28304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03520" y="929640"/>
            <a:ext cx="615696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F6F4EF"/>
                </a:solidFill>
                <a:latin typeface="Unbounded SemiBold"/>
              </a:rPr>
              <a:t>До оплаты вы рискуете нулём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3520" y="2148840"/>
            <a:ext cx="6156960" cy="9525"/>
          </a:xfrm>
          <a:prstGeom prst="rect">
            <a:avLst/>
          </a:prstGeom>
          <a:solidFill>
            <a:srgbClr val="4A5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3520" y="2217420"/>
            <a:ext cx="6156960" cy="1981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0">
                <a:solidFill>
                  <a:srgbClr val="F6F4EF"/>
                </a:solidFill>
                <a:latin typeface="Onest"/>
              </a:rPr>
              <a:t>образец — до оплаты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3520" y="2453640"/>
            <a:ext cx="6156960" cy="9525"/>
          </a:xfrm>
          <a:prstGeom prst="rect">
            <a:avLst/>
          </a:prstGeom>
          <a:solidFill>
            <a:srgbClr val="4A5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0" y="2522220"/>
            <a:ext cx="6156960" cy="1981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0">
                <a:solidFill>
                  <a:srgbClr val="F6F4EF"/>
                </a:solidFill>
                <a:latin typeface="Onest"/>
              </a:rPr>
              <a:t>счёт и чек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0" y="2758440"/>
            <a:ext cx="6156960" cy="9525"/>
          </a:xfrm>
          <a:prstGeom prst="rect">
            <a:avLst/>
          </a:prstGeom>
          <a:solidFill>
            <a:srgbClr val="4A5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0" y="2827020"/>
            <a:ext cx="6156960" cy="1981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0">
                <a:solidFill>
                  <a:srgbClr val="F6F4EF"/>
                </a:solidFill>
                <a:latin typeface="Onest"/>
              </a:rPr>
              <a:t>договор и NDA — по запросу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0" y="3063240"/>
            <a:ext cx="6156960" cy="9525"/>
          </a:xfrm>
          <a:prstGeom prst="rect">
            <a:avLst/>
          </a:prstGeom>
          <a:solidFill>
            <a:srgbClr val="4A5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03520" y="3131820"/>
            <a:ext cx="6156960" cy="1981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0">
                <a:solidFill>
                  <a:srgbClr val="F6F4EF"/>
                </a:solidFill>
                <a:latin typeface="Onest"/>
              </a:rPr>
              <a:t>два круга правок после сдачи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03520" y="3368040"/>
            <a:ext cx="6156960" cy="9525"/>
          </a:xfrm>
          <a:prstGeom prst="rect">
            <a:avLst/>
          </a:prstGeom>
          <a:solidFill>
            <a:srgbClr val="4A5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0" y="3436620"/>
            <a:ext cx="6156960" cy="1981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0">
                <a:solidFill>
                  <a:srgbClr val="F6F4EF"/>
                </a:solidFill>
                <a:latin typeface="Onest"/>
              </a:rPr>
              <a:t>сдали хуже образца — переделываем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03520" y="3672840"/>
            <a:ext cx="6156960" cy="9525"/>
          </a:xfrm>
          <a:prstGeom prst="rect">
            <a:avLst/>
          </a:prstGeom>
          <a:solidFill>
            <a:srgbClr val="4A5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03520" y="3741420"/>
            <a:ext cx="6156960" cy="1981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0">
                <a:solidFill>
                  <a:srgbClr val="F6F4EF"/>
                </a:solidFill>
                <a:latin typeface="Onest"/>
              </a:rPr>
              <a:t>образец не подошёл — переделываем или расходимся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0" y="4069080"/>
            <a:ext cx="6156960" cy="21488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400"/>
              </a:spcAft>
            </a:pPr>
            <a:r>
              <a:rPr sz="1100" b="0">
                <a:solidFill>
                  <a:srgbClr val="C9CCCA"/>
                </a:solidFill>
                <a:latin typeface="Onest"/>
              </a:rPr>
              <a:t>Ни на одной из тринадцати страниц, которые мы сравнили, образца до оплаты нет.</a:t>
            </a:r>
          </a:p>
          <a:p>
            <a:pPr>
              <a:spcBef>
                <a:spcPts val="800"/>
              </a:spcBef>
              <a:spcAft>
                <a:spcPts val="200"/>
              </a:spcAft>
            </a:pPr>
            <a:r>
              <a:rPr sz="1200" b="1">
                <a:solidFill>
                  <a:srgbClr val="F6F4EF"/>
                </a:solidFill>
                <a:latin typeface="Onest"/>
              </a:rPr>
              <a:t>Получить образец: </a:t>
            </a:r>
            <a:r>
              <a:rPr sz="1200" b="0">
                <a:solidFill>
                  <a:srgbClr val="B4241C"/>
                </a:solidFill>
                <a:latin typeface="Onest"/>
                <a:hlinkClick r:id="rId3"/>
              </a:rPr>
              <a:t>madopus.ru/prezentacii/</a:t>
            </a:r>
          </a:p>
          <a:p>
            <a:r>
              <a:rPr sz="1000" b="0">
                <a:solidFill>
                  <a:srgbClr val="6B7171"/>
                </a:solidFill>
                <a:latin typeface="Onest"/>
              </a:rPr>
              <a:t>Образец — в тот же день; если написали вечером — к утру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Слайд 13 из 13. Одно действие.</a:t>
            </a:r>
            <a:r>
              <a:rPr sz="1000" b="0">
                <a:solidFill>
                  <a:srgbClr val="6B7171"/>
                </a:solidFill>
                <a:latin typeface="Onest"/>
              </a:rPr>
              <a:t> На последнем экране один призыв и один вопрос: о вашей встрече.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1072896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С чем вы идёте на встречу?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4241800" cy="84175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Aft>
                <a:spcPts val="1000"/>
              </a:spcAft>
            </a:pPr>
            <a:r>
              <a:rPr sz="1400" b="0">
                <a:solidFill>
                  <a:srgbClr val="5F6565"/>
                </a:solidFill>
                <a:latin typeface="Onest"/>
              </a:rPr>
              <a:t>Напишите одной фразой: к чему готовитесь и что нужно доказать. Ответим образцом, а не анкетой.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57196"/>
            <a:ext cx="42418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00" b="1">
                <a:solidFill>
                  <a:srgbClr val="0F1411"/>
                </a:solidFill>
                <a:latin typeface="Onest"/>
              </a:rPr>
              <a:t>Пример:</a:t>
            </a:r>
            <a:r>
              <a:rPr sz="1200" b="0">
                <a:solidFill>
                  <a:srgbClr val="0F1411"/>
                </a:solidFill>
                <a:latin typeface="Onest"/>
              </a:rPr>
              <a:t> презентация поставщику — бюджет 20 → 30 млн ₽, отсрочка 60 → 65 дней. </a:t>
            </a:r>
            <a:r>
              <a:rPr sz="1200" b="0">
                <a:solidFill>
                  <a:srgbClr val="B4241C"/>
                </a:solidFill>
                <a:latin typeface="Onest"/>
                <a:hlinkClick r:id="rId2"/>
              </a:rPr>
              <a:t>Как это сделано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975356"/>
            <a:ext cx="42418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50" b="0">
                <a:solidFill>
                  <a:srgbClr val="6B7171"/>
                </a:solidFill>
                <a:latin typeface="Onest"/>
              </a:rPr>
              <a:t>Цель одной фразой, например</a:t>
            </a:r>
          </a:p>
        </p:txBody>
      </p:sp>
      <p:pic>
        <p:nvPicPr>
          <p:cNvPr id="7" name="Picture 6" descr="От руки: Во вторник встреча с инвестором, нужно показать, во что пойдут деньг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173476"/>
            <a:ext cx="4241800" cy="9734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" y="4360281"/>
            <a:ext cx="4241800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300" b="1">
                <a:solidFill>
                  <a:srgbClr val="0F1411"/>
                </a:solidFill>
                <a:latin typeface="Onest"/>
              </a:rPr>
              <a:t>Получить образец: </a:t>
            </a:r>
            <a:r>
              <a:rPr sz="1300" b="0">
                <a:solidFill>
                  <a:srgbClr val="B4241C"/>
                </a:solidFill>
                <a:latin typeface="Onest"/>
                <a:hlinkClick r:id="rId4"/>
              </a:rPr>
              <a:t>madopus.ru/prezentacii/</a:t>
            </a:r>
          </a:p>
        </p:txBody>
      </p:sp>
      <p:pic>
        <p:nvPicPr>
          <p:cNvPr id="9" name="Picture 8" descr="Максим Пугачев, креативный директор MADOPU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4756521"/>
            <a:ext cx="487680" cy="487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41120" y="4832721"/>
            <a:ext cx="3632200" cy="381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00" b="0">
                <a:solidFill>
                  <a:srgbClr val="5F6565"/>
                </a:solidFill>
                <a:latin typeface="Onest"/>
              </a:rPr>
              <a:t>Отвечает </a:t>
            </a:r>
            <a:r>
              <a:rPr sz="1200" b="1">
                <a:solidFill>
                  <a:srgbClr val="0F1411"/>
                </a:solidFill>
                <a:latin typeface="Onest"/>
              </a:rPr>
              <a:t>Максим Пугачев</a:t>
            </a:r>
            <a:r>
              <a:rPr sz="1200" b="0">
                <a:solidFill>
                  <a:srgbClr val="5F6565"/>
                </a:solidFill>
                <a:latin typeface="Onest"/>
              </a:rPr>
              <a:t>, креативный директор</a:t>
            </a:r>
          </a:p>
        </p:txBody>
      </p:sp>
      <p:pic>
        <p:nvPicPr>
          <p:cNvPr id="11" name="Picture 10" descr="Рисунок тушью: рука пишет в раскрытом блокноте, первая строка красным, рядом чашка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1960" y="1419598"/>
            <a:ext cx="5938520" cy="407976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1">
                <a:solidFill>
                  <a:srgbClr val="6B7171"/>
                </a:solidFill>
                <a:latin typeface="Onest"/>
              </a:rPr>
              <a:t>Приложение. Вопросы из зала.</a:t>
            </a:r>
            <a:r>
              <a:rPr sz="1000" b="0">
                <a:solidFill>
                  <a:srgbClr val="6B7171"/>
                </a:solidFill>
                <a:latin typeface="Onest"/>
              </a:rPr>
              <a:t> То, о чём спрашивают после выступления, — одной строкой на вопрос.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1072896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Частые вопросы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5120640" cy="5029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1">
                <a:solidFill>
                  <a:srgbClr val="0F1411"/>
                </a:solidFill>
                <a:latin typeface="Onest"/>
              </a:rPr>
              <a:t>Сколько стоит презентация на заказ?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От 1 000 ₽ за слайд, минимальный заказ — три слайда. Точную смету присылаем вместе с образцом, до оплаты.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Что нужно от меня?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Для образца — одна фраза: к чему готовитесь и что нужно доказать. После «делаем» — ваши цифры, логотип и фирменный шаблон, если он есть. Файлы можно прислать в мессенджер или на почту.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Сделаете в нашем фирменном стиле?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Да, в ваших цветах, шрифтах и шаблоне.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Когда будет образец?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В тот же день; если написали вечером — к утру. Презентацию до 10 слайдов сдаём в течение суток после «делаем»; если слайдов больше, срок называем в смете, до оплаты. Работаем и в выходные.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Нужно ли платить, пока не увижу результат?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Нет. Образец приходит до оплаты. Половина — когда образец подошёл, половина — при сдаче.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39840" y="1463040"/>
            <a:ext cx="5120640" cy="5029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250" b="1">
                <a:solidFill>
                  <a:srgbClr val="0F1411"/>
                </a:solidFill>
                <a:latin typeface="Onest"/>
              </a:rPr>
              <a:t>Как платить?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По счёту, с чеком самозанятого, без НДС.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А если не подойдёт?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Образец не подошёл — переделываем или расходимся. Сдали хуже образца — переделываем. После сдачи — два круга правок.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Кто будет делать?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Одна команда MADOPUS: разбор, тексты, дизайн и вёрстка. На заявку отвечает и ведёт заказ Максим Пугачев, креативный директор.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Сделаете на английском?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Да, тем же способом и в тот же срок.</a:t>
            </a:r>
          </a:p>
          <a:p>
            <a:pPr>
              <a:spcBef>
                <a:spcPts val="900"/>
              </a:spcBef>
            </a:pPr>
            <a:r>
              <a:rPr sz="1250" b="1">
                <a:solidFill>
                  <a:srgbClr val="0F1411"/>
                </a:solidFill>
                <a:latin typeface="Onest"/>
              </a:rPr>
              <a:t>Подпишете NDA?</a:t>
            </a:r>
          </a:p>
          <a:p>
            <a:pPr>
              <a:spcBef>
                <a:spcPts val="200"/>
              </a:spcBef>
            </a:pPr>
            <a:r>
              <a:rPr sz="1050" b="0">
                <a:solidFill>
                  <a:srgbClr val="5F6565"/>
                </a:solidFill>
                <a:latin typeface="Onest"/>
              </a:rPr>
              <a:t>Да, до того как вы пришлёте цифры. Для образца ваши данные не нужны.</a:t>
            </a:r>
          </a:p>
        </p:txBody>
      </p:sp>
      <p:pic>
        <p:nvPicPr>
          <p:cNvPr id="6" name="Picture 5" descr="Рисунок тушью: стопка карточек с вопросами, на верхней красный вопросительный знак, рядом перьевая ручк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4880" y="4428781"/>
            <a:ext cx="2895600" cy="20024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26720"/>
            <a:ext cx="10728960" cy="1706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000" b="0">
                <a:solidFill>
                  <a:srgbClr val="6B7171"/>
                </a:solidFill>
                <a:latin typeface="Onest"/>
              </a:rPr>
              <a:t>Контакты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01040"/>
            <a:ext cx="426720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04000"/>
              </a:lnSpc>
            </a:pPr>
            <a:r>
              <a:rPr sz="3600" b="0">
                <a:solidFill>
                  <a:srgbClr val="0F1411"/>
                </a:solidFill>
                <a:latin typeface="Unbounded SemiBold"/>
              </a:rPr>
              <a:t>Страница живёт здесь</a:t>
            </a:r>
          </a:p>
        </p:txBody>
      </p:sp>
      <p:pic>
        <p:nvPicPr>
          <p:cNvPr id="4" name="Picture 3" descr="Рисунок тушью: лист с рукописной фразой о цели встречи, из-под него выезжает готовый красный слайд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701040"/>
            <a:ext cx="5669280" cy="4166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2011680"/>
            <a:ext cx="45720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1300" b="0">
                <a:solidFill>
                  <a:srgbClr val="5F6565"/>
                </a:solidFill>
                <a:latin typeface="Onest"/>
              </a:rPr>
              <a:t>Слайды, PDF и PPTX — по этому адресу.</a:t>
            </a:r>
          </a:p>
        </p:txBody>
      </p:sp>
      <p:sp>
        <p:nvSpPr>
          <p:cNvPr id="6" name="TextBox 5">
            <a:hlinkClick r:id="rId3"/>
          </p:cNvPr>
          <p:cNvSpPr txBox="1"/>
          <p:nvPr/>
        </p:nvSpPr>
        <p:spPr>
          <a:xfrm>
            <a:off x="731520" y="2316480"/>
            <a:ext cx="4876800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r>
              <a:rPr sz="2000" b="0">
                <a:solidFill>
                  <a:srgbClr val="0F1411"/>
                </a:solidFill>
                <a:latin typeface="Unbounded SemiBold"/>
              </a:rPr>
              <a:t>madopus.ru/prezentacii/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651760"/>
            <a:ext cx="3946525" cy="38100"/>
          </a:xfrm>
          <a:prstGeom prst="rect">
            <a:avLst/>
          </a:prstGeom>
          <a:solidFill>
            <a:srgbClr val="FF2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926080"/>
            <a:ext cx="4572000" cy="990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spcBef>
                <a:spcPts val="0"/>
              </a:spcBef>
            </a:pPr>
            <a:r>
              <a:rPr sz="1100" b="0">
                <a:solidFill>
                  <a:srgbClr val="6B7171"/>
                </a:solidFill>
                <a:latin typeface="Onest"/>
              </a:rPr>
              <a:t>Telegram:  </a:t>
            </a:r>
            <a:r>
              <a:rPr sz="1400" b="0">
                <a:solidFill>
                  <a:srgbClr val="0F1411"/>
                </a:solidFill>
                <a:latin typeface="Onest"/>
                <a:hlinkClick r:id="rId4"/>
              </a:rPr>
              <a:t>t.me/MaksimPugachev</a:t>
            </a:r>
          </a:p>
          <a:p>
            <a:pPr>
              <a:spcBef>
                <a:spcPts val="800"/>
              </a:spcBef>
            </a:pPr>
            <a:r>
              <a:rPr sz="1100" b="0">
                <a:solidFill>
                  <a:srgbClr val="6B7171"/>
                </a:solidFill>
                <a:latin typeface="Onest"/>
              </a:rPr>
              <a:t>WhatsApp:  </a:t>
            </a:r>
            <a:r>
              <a:rPr sz="1400" b="0">
                <a:solidFill>
                  <a:srgbClr val="0F1411"/>
                </a:solidFill>
                <a:latin typeface="Onest"/>
                <a:hlinkClick r:id="rId5"/>
              </a:rPr>
              <a:t>wa.me/message/XYSJ7MALKG6QD1</a:t>
            </a:r>
          </a:p>
          <a:p>
            <a:pPr>
              <a:spcBef>
                <a:spcPts val="800"/>
              </a:spcBef>
            </a:pPr>
            <a:r>
              <a:rPr sz="1100" b="0">
                <a:solidFill>
                  <a:srgbClr val="6B7171"/>
                </a:solidFill>
                <a:latin typeface="Onest"/>
              </a:rPr>
              <a:t>почта:  </a:t>
            </a:r>
            <a:r>
              <a:rPr sz="1400" b="0">
                <a:solidFill>
                  <a:srgbClr val="0F1411"/>
                </a:solidFill>
                <a:latin typeface="Onest"/>
                <a:hlinkClick r:id="rId6"/>
              </a:rPr>
              <a:t>pugachev.m@madopus.ru</a:t>
            </a:r>
          </a:p>
        </p:txBody>
      </p:sp>
      <p:pic>
        <p:nvPicPr>
          <p:cNvPr id="9" name="Picture 8" descr="QR-код: madopus.ru/prezentacii/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4069080"/>
            <a:ext cx="1143000" cy="1143000"/>
          </a:xfrm>
          <a:prstGeom prst="rect">
            <a:avLst/>
          </a:prstGeom>
        </p:spPr>
      </p:pic>
      <p:pic>
        <p:nvPicPr>
          <p:cNvPr id="10" name="Picture 9" descr="MADOPU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" y="6096000"/>
            <a:ext cx="1219200" cy="259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22F25"/>
      </a:hlink>
      <a:folHlink>
        <a:srgbClr val="8A3B3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Презентации для бизнеса — MADOPUS</dc:title>
  <dc:subject>Презентация к встрече за сутки: образец бесплатно, оплата потом</dc:subject>
  <dc:creator>MADOPUS</dc:creator>
  <cp:keywords>презентация на заказ, презентация для бизнеса, MADOPUS</cp:keywords>
  <dc:description>generated using python-pptx</dc:description>
  <cp:lastModifiedBy>MADOPUS</cp:lastModifiedBy>
  <cp:revision>1</cp:revision>
  <dcterms:created xsi:type="dcterms:W3CDTF">2013-01-27T09:14:16Z</dcterms:created>
  <dcterms:modified xsi:type="dcterms:W3CDTF">2013-01-27T09:15:58Z</dcterms:modified>
  <cp:category/>
</cp:coreProperties>
</file>